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4"/>
    <p:sldMasterId id="2147483860" r:id="rId5"/>
  </p:sldMasterIdLst>
  <p:notesMasterIdLst>
    <p:notesMasterId r:id="rId101"/>
  </p:notesMasterIdLst>
  <p:sldIdLst>
    <p:sldId id="2076136278" r:id="rId6"/>
    <p:sldId id="256" r:id="rId7"/>
    <p:sldId id="2076136259" r:id="rId8"/>
    <p:sldId id="2076136316" r:id="rId9"/>
    <p:sldId id="2076136317" r:id="rId10"/>
    <p:sldId id="2076136386" r:id="rId11"/>
    <p:sldId id="1574" r:id="rId12"/>
    <p:sldId id="2076136266" r:id="rId13"/>
    <p:sldId id="2076136314" r:id="rId14"/>
    <p:sldId id="2076136315" r:id="rId15"/>
    <p:sldId id="2076136318" r:id="rId16"/>
    <p:sldId id="2076136320" r:id="rId17"/>
    <p:sldId id="2076136353" r:id="rId18"/>
    <p:sldId id="2076136352" r:id="rId19"/>
    <p:sldId id="2076136351" r:id="rId20"/>
    <p:sldId id="2076136323" r:id="rId21"/>
    <p:sldId id="2076136354" r:id="rId22"/>
    <p:sldId id="2076136355" r:id="rId23"/>
    <p:sldId id="2076136356" r:id="rId24"/>
    <p:sldId id="2076136384" r:id="rId25"/>
    <p:sldId id="2076136327" r:id="rId26"/>
    <p:sldId id="2076136358" r:id="rId27"/>
    <p:sldId id="2076136359" r:id="rId28"/>
    <p:sldId id="2076136360" r:id="rId29"/>
    <p:sldId id="2076136385" r:id="rId30"/>
    <p:sldId id="2076136330" r:id="rId31"/>
    <p:sldId id="2076136362" r:id="rId32"/>
    <p:sldId id="2076136363" r:id="rId33"/>
    <p:sldId id="2076136364" r:id="rId34"/>
    <p:sldId id="2076136333" r:id="rId35"/>
    <p:sldId id="2076136366" r:id="rId36"/>
    <p:sldId id="2076136367" r:id="rId37"/>
    <p:sldId id="2076136368" r:id="rId38"/>
    <p:sldId id="2076136336" r:id="rId39"/>
    <p:sldId id="2076136370" r:id="rId40"/>
    <p:sldId id="2076136371" r:id="rId41"/>
    <p:sldId id="2076136372" r:id="rId42"/>
    <p:sldId id="2076136373" r:id="rId43"/>
    <p:sldId id="2076136339" r:id="rId44"/>
    <p:sldId id="2076136374" r:id="rId45"/>
    <p:sldId id="2076136375" r:id="rId46"/>
    <p:sldId id="2076136387" r:id="rId47"/>
    <p:sldId id="2076136342" r:id="rId48"/>
    <p:sldId id="2076136378" r:id="rId49"/>
    <p:sldId id="2076136379" r:id="rId50"/>
    <p:sldId id="2076136389" r:id="rId51"/>
    <p:sldId id="2076136345" r:id="rId52"/>
    <p:sldId id="2076136382" r:id="rId53"/>
    <p:sldId id="2076136383" r:id="rId54"/>
    <p:sldId id="2076136391" r:id="rId55"/>
    <p:sldId id="2076136276" r:id="rId56"/>
    <p:sldId id="2076136204" r:id="rId57"/>
    <p:sldId id="2076136279" r:id="rId58"/>
    <p:sldId id="2076136348" r:id="rId59"/>
    <p:sldId id="2076136349" r:id="rId60"/>
    <p:sldId id="2076136350" r:id="rId61"/>
    <p:sldId id="2076136195" r:id="rId62"/>
    <p:sldId id="2076136295" r:id="rId63"/>
    <p:sldId id="2076136196" r:id="rId64"/>
    <p:sldId id="2076136197" r:id="rId65"/>
    <p:sldId id="2076136201" r:id="rId66"/>
    <p:sldId id="1714" r:id="rId67"/>
    <p:sldId id="2076136313" r:id="rId68"/>
    <p:sldId id="2076136286" r:id="rId69"/>
    <p:sldId id="1704" r:id="rId70"/>
    <p:sldId id="1787" r:id="rId71"/>
    <p:sldId id="2076136296" r:id="rId72"/>
    <p:sldId id="2076136298" r:id="rId73"/>
    <p:sldId id="2076136285" r:id="rId74"/>
    <p:sldId id="1715" r:id="rId75"/>
    <p:sldId id="1733" r:id="rId76"/>
    <p:sldId id="2076136299" r:id="rId77"/>
    <p:sldId id="2076136228" r:id="rId78"/>
    <p:sldId id="1711" r:id="rId79"/>
    <p:sldId id="2076136300" r:id="rId80"/>
    <p:sldId id="1716" r:id="rId81"/>
    <p:sldId id="2076136301" r:id="rId82"/>
    <p:sldId id="2076136302" r:id="rId83"/>
    <p:sldId id="1718" r:id="rId84"/>
    <p:sldId id="2076136303" r:id="rId85"/>
    <p:sldId id="2076136304" r:id="rId86"/>
    <p:sldId id="1720" r:id="rId87"/>
    <p:sldId id="2076136305" r:id="rId88"/>
    <p:sldId id="2076136306" r:id="rId89"/>
    <p:sldId id="1724" r:id="rId90"/>
    <p:sldId id="2076136307" r:id="rId91"/>
    <p:sldId id="2076136308" r:id="rId92"/>
    <p:sldId id="1726" r:id="rId93"/>
    <p:sldId id="2076136309" r:id="rId94"/>
    <p:sldId id="2076136310" r:id="rId95"/>
    <p:sldId id="1728" r:id="rId96"/>
    <p:sldId id="2076136311" r:id="rId97"/>
    <p:sldId id="2076136312" r:id="rId98"/>
    <p:sldId id="2076136280" r:id="rId99"/>
    <p:sldId id="2076136284"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B9176C10-DFC8-4909-BAB9-F20252912FA4}">
          <p14:sldIdLst>
            <p14:sldId id="2076136278"/>
          </p14:sldIdLst>
        </p14:section>
        <p14:section name="PARTICIPANT Section" id="{4106AA04-8DD9-4C0E-8784-6CAF888DFD02}">
          <p14:sldIdLst>
            <p14:sldId id="256"/>
            <p14:sldId id="2076136259"/>
          </p14:sldIdLst>
        </p14:section>
        <p14:section name="Success Tips" id="{7B569022-D75D-464C-BD5C-18FAF0108A21}">
          <p14:sldIdLst>
            <p14:sldId id="2076136316"/>
            <p14:sldId id="2076136317"/>
            <p14:sldId id="2076136386"/>
            <p14:sldId id="1574"/>
          </p14:sldIdLst>
        </p14:section>
        <p14:section name="Scenario" id="{9CABDA39-647F-4843-93DC-E0532439A1F8}">
          <p14:sldIdLst>
            <p14:sldId id="2076136266"/>
            <p14:sldId id="2076136314"/>
            <p14:sldId id="2076136315"/>
          </p14:sldIdLst>
        </p14:section>
        <p14:section name="Challenge 1" id="{784B086E-1A4C-444E-A0A9-FADFA5E69E3A}">
          <p14:sldIdLst>
            <p14:sldId id="2076136318"/>
            <p14:sldId id="2076136320"/>
            <p14:sldId id="2076136353"/>
            <p14:sldId id="2076136352"/>
            <p14:sldId id="2076136351"/>
          </p14:sldIdLst>
        </p14:section>
        <p14:section name="Challenge 2" id="{FEBB1BC4-0F0C-B248-9F2A-4C4907F364F1}">
          <p14:sldIdLst>
            <p14:sldId id="2076136323"/>
            <p14:sldId id="2076136354"/>
            <p14:sldId id="2076136355"/>
            <p14:sldId id="2076136356"/>
            <p14:sldId id="2076136384"/>
          </p14:sldIdLst>
        </p14:section>
        <p14:section name="Challenge 3" id="{44959E9D-D12A-7D4E-8F5D-7D4E4ABF540C}">
          <p14:sldIdLst>
            <p14:sldId id="2076136327"/>
            <p14:sldId id="2076136358"/>
            <p14:sldId id="2076136359"/>
            <p14:sldId id="2076136360"/>
            <p14:sldId id="2076136385"/>
          </p14:sldIdLst>
        </p14:section>
        <p14:section name="Challenge 4" id="{CAD62C9C-6F98-B74E-997F-9133DDFA15D6}">
          <p14:sldIdLst>
            <p14:sldId id="2076136330"/>
            <p14:sldId id="2076136362"/>
            <p14:sldId id="2076136363"/>
            <p14:sldId id="2076136364"/>
          </p14:sldIdLst>
        </p14:section>
        <p14:section name="Challenge 5" id="{F3A4918A-B9A4-5A41-839C-D52F037C72AD}">
          <p14:sldIdLst>
            <p14:sldId id="2076136333"/>
            <p14:sldId id="2076136366"/>
            <p14:sldId id="2076136367"/>
            <p14:sldId id="2076136368"/>
          </p14:sldIdLst>
        </p14:section>
        <p14:section name="Challenge 6" id="{AE845815-F58E-0A4F-9245-CF852D12F07C}">
          <p14:sldIdLst>
            <p14:sldId id="2076136336"/>
            <p14:sldId id="2076136370"/>
            <p14:sldId id="2076136371"/>
            <p14:sldId id="2076136372"/>
            <p14:sldId id="2076136373"/>
          </p14:sldIdLst>
        </p14:section>
        <p14:section name="Challenge 7" id="{FBC1B6F6-E959-8D4F-8274-6B1A60474308}">
          <p14:sldIdLst>
            <p14:sldId id="2076136339"/>
            <p14:sldId id="2076136374"/>
            <p14:sldId id="2076136375"/>
            <p14:sldId id="2076136387"/>
          </p14:sldIdLst>
        </p14:section>
        <p14:section name="Challenge 8" id="{4483F5F8-3022-CA4C-B18A-7330B119D36C}">
          <p14:sldIdLst>
            <p14:sldId id="2076136342"/>
            <p14:sldId id="2076136378"/>
            <p14:sldId id="2076136379"/>
            <p14:sldId id="2076136389"/>
          </p14:sldIdLst>
        </p14:section>
        <p14:section name="Challenge 9" id="{E8B7CC9D-BBD8-954B-9116-71D41B465CE9}">
          <p14:sldIdLst>
            <p14:sldId id="2076136345"/>
            <p14:sldId id="2076136382"/>
            <p14:sldId id="2076136383"/>
            <p14:sldId id="2076136391"/>
          </p14:sldIdLst>
        </p14:section>
        <p14:section name="Feedback" id="{F197FBA0-97F3-BE41-B73E-7E79FA0F1AF7}">
          <p14:sldIdLst>
            <p14:sldId id="2076136276"/>
            <p14:sldId id="2076136204"/>
          </p14:sldIdLst>
        </p14:section>
        <p14:section name="COACHES ONLY Section" id="{E1474876-DB04-498A-B2B8-658E4D5DD981}">
          <p14:sldIdLst>
            <p14:sldId id="2076136279"/>
            <p14:sldId id="2076136348"/>
            <p14:sldId id="2076136349"/>
            <p14:sldId id="2076136350"/>
            <p14:sldId id="2076136195"/>
            <p14:sldId id="2076136295"/>
            <p14:sldId id="2076136196"/>
            <p14:sldId id="2076136197"/>
            <p14:sldId id="2076136201"/>
            <p14:sldId id="1714"/>
            <p14:sldId id="2076136313"/>
          </p14:sldIdLst>
        </p14:section>
        <p14:section name="Challenge 1" id="{08A824A1-1252-4514-BE66-4CE4EBAA4F5B}">
          <p14:sldIdLst>
            <p14:sldId id="2076136286"/>
            <p14:sldId id="1704"/>
            <p14:sldId id="1787"/>
            <p14:sldId id="2076136296"/>
            <p14:sldId id="2076136298"/>
          </p14:sldIdLst>
        </p14:section>
        <p14:section name="Challenge 2" id="{BAF1DBEC-F0DF-439C-AD14-C898DB1E0868}">
          <p14:sldIdLst>
            <p14:sldId id="2076136285"/>
            <p14:sldId id="1715"/>
            <p14:sldId id="1733"/>
            <p14:sldId id="2076136299"/>
          </p14:sldIdLst>
        </p14:section>
        <p14:section name="Challenge 3" id="{B8E0F2C8-A16D-44F6-9023-C96471D15461}">
          <p14:sldIdLst>
            <p14:sldId id="2076136228"/>
            <p14:sldId id="1711"/>
            <p14:sldId id="2076136300"/>
          </p14:sldIdLst>
        </p14:section>
        <p14:section name="Challenge 4" id="{8186D448-1AD2-476A-B506-3FEB1563599C}">
          <p14:sldIdLst>
            <p14:sldId id="1716"/>
            <p14:sldId id="2076136301"/>
            <p14:sldId id="2076136302"/>
          </p14:sldIdLst>
        </p14:section>
        <p14:section name="Challenge 5" id="{46D0AC79-990F-4903-B86C-724AA76CEE4C}">
          <p14:sldIdLst>
            <p14:sldId id="1718"/>
            <p14:sldId id="2076136303"/>
            <p14:sldId id="2076136304"/>
          </p14:sldIdLst>
        </p14:section>
        <p14:section name="Challenge 6" id="{7CF1C213-B8E9-467E-BD63-43364986E4BD}">
          <p14:sldIdLst>
            <p14:sldId id="1720"/>
            <p14:sldId id="2076136305"/>
            <p14:sldId id="2076136306"/>
          </p14:sldIdLst>
        </p14:section>
        <p14:section name="Challenge 7" id="{FA81CBA0-A73C-4EC9-BCB5-11998CDAC3EF}">
          <p14:sldIdLst>
            <p14:sldId id="1724"/>
            <p14:sldId id="2076136307"/>
            <p14:sldId id="2076136308"/>
          </p14:sldIdLst>
        </p14:section>
        <p14:section name="Challenge 8" id="{880977D0-937C-4E0E-9576-4E392CF6C9CF}">
          <p14:sldIdLst>
            <p14:sldId id="1726"/>
            <p14:sldId id="2076136309"/>
            <p14:sldId id="2076136310"/>
          </p14:sldIdLst>
        </p14:section>
        <p14:section name="Challenge 9" id="{99D4DB5D-4E71-4A23-A2FB-79F12587FCEA}">
          <p14:sldIdLst>
            <p14:sldId id="1728"/>
            <p14:sldId id="2076136311"/>
            <p14:sldId id="2076136312"/>
          </p14:sldIdLst>
        </p14:section>
        <p14:section name="Final Words" id="{6FB92265-26CB-43E8-856F-06F08C9DDE93}">
          <p14:sldIdLst>
            <p14:sldId id="2076136280"/>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D6"/>
    <a:srgbClr val="50E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AAF98-629E-46B9-AB3B-B5FA1D74CAA3}" v="9" dt="2021-05-26T20:05:2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5" autoAdjust="0"/>
    <p:restoredTop sz="86800" autoAdjust="0"/>
  </p:normalViewPr>
  <p:slideViewPr>
    <p:cSldViewPr snapToGrid="0">
      <p:cViewPr varScale="1">
        <p:scale>
          <a:sx n="189" d="100"/>
          <a:sy n="189" d="100"/>
        </p:scale>
        <p:origin x="219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9/27/21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4F9875-39BF-4C18-A21D-3E04A24EDC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72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71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61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07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5</a:t>
            </a:fld>
            <a:endParaRPr lang="en-US"/>
          </a:p>
        </p:txBody>
      </p:sp>
    </p:spTree>
    <p:extLst>
      <p:ext uri="{BB962C8B-B14F-4D97-AF65-F5344CB8AC3E}">
        <p14:creationId xmlns:p14="http://schemas.microsoft.com/office/powerpoint/2010/main" val="38219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6</a:t>
            </a:fld>
            <a:endParaRPr lang="en-US"/>
          </a:p>
        </p:txBody>
      </p:sp>
    </p:spTree>
    <p:extLst>
      <p:ext uri="{BB962C8B-B14F-4D97-AF65-F5344CB8AC3E}">
        <p14:creationId xmlns:p14="http://schemas.microsoft.com/office/powerpoint/2010/main" val="2783533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7</a:t>
            </a:fld>
            <a:endParaRPr lang="en-US"/>
          </a:p>
        </p:txBody>
      </p:sp>
    </p:spTree>
    <p:extLst>
      <p:ext uri="{BB962C8B-B14F-4D97-AF65-F5344CB8AC3E}">
        <p14:creationId xmlns:p14="http://schemas.microsoft.com/office/powerpoint/2010/main" val="328272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59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145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000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53</a:t>
            </a:fld>
            <a:endParaRPr lang="en-US"/>
          </a:p>
        </p:txBody>
      </p:sp>
    </p:spTree>
    <p:extLst>
      <p:ext uri="{BB962C8B-B14F-4D97-AF65-F5344CB8AC3E}">
        <p14:creationId xmlns:p14="http://schemas.microsoft.com/office/powerpoint/2010/main" val="169172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16181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33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25419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8740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25013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31908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406307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101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40138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9596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62202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06122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425782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723002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78523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37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9446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dirty="0"/>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8042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207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04701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662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049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36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0570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414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8410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45208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8965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88591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924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16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269303" y="1187644"/>
            <a:ext cx="11655078" cy="5441756"/>
          </a:xfrm>
          <a:solidFill>
            <a:schemeClr val="tx1"/>
          </a:solidFill>
        </p:spPr>
        <p:txBody>
          <a:bodyPr>
            <a:normAutofit/>
          </a:bodyPr>
          <a:lstStyle>
            <a:lvl1pPr marL="0" indent="0">
              <a:buNone/>
              <a:defRPr sz="1800">
                <a:solidFill>
                  <a:schemeClr val="bg2"/>
                </a:solidFill>
                <a:latin typeface="Lucida Console" panose="020B0609040504020204" pitchFamily="49" charset="0"/>
              </a:defRPr>
            </a:lvl1pPr>
          </a:lstStyle>
          <a:p>
            <a:pPr lvl="0"/>
            <a:r>
              <a:rPr lang="en-US"/>
              <a:t>Edit code master styles</a:t>
            </a:r>
          </a:p>
        </p:txBody>
      </p:sp>
    </p:spTree>
    <p:extLst>
      <p:ext uri="{BB962C8B-B14F-4D97-AF65-F5344CB8AC3E}">
        <p14:creationId xmlns:p14="http://schemas.microsoft.com/office/powerpoint/2010/main" val="14553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4919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684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349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3721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070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433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15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4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1789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30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782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5965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814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82428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01747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9/27/21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1964498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42926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dirty="0"/>
              <a:t>Section title</a:t>
            </a:r>
          </a:p>
        </p:txBody>
      </p:sp>
      <p:pic>
        <p:nvPicPr>
          <p:cNvPr id="3" name="Picture 2">
            <a:extLst>
              <a:ext uri="{FF2B5EF4-FFF2-40B4-BE49-F238E27FC236}">
                <a16:creationId xmlns:a16="http://schemas.microsoft.com/office/drawing/2014/main" id="{E29DCB00-9FDB-4DCD-9D7D-63F7A577C4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dirty="0"/>
              <a:t>Section sub-title</a:t>
            </a:r>
          </a:p>
        </p:txBody>
      </p:sp>
    </p:spTree>
    <p:extLst>
      <p:ext uri="{BB962C8B-B14F-4D97-AF65-F5344CB8AC3E}">
        <p14:creationId xmlns:p14="http://schemas.microsoft.com/office/powerpoint/2010/main" val="3946663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69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7513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77006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77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image" Target="../media/image1.emf"/><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 Type="http://schemas.openxmlformats.org/officeDocument/2006/relationships/slideLayout" Target="../slideLayouts/slideLayout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219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352790"/>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73261801"/>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azure/active-directory/hybrid/how-to-connect-install-custom" TargetMode="External"/><Relationship Id="rId2" Type="http://schemas.openxmlformats.org/officeDocument/2006/relationships/hyperlink" Target="https://docs.microsoft.com/azure/active-directory/hybrid/how-to-connect-install-express" TargetMode="External"/><Relationship Id="rId1" Type="http://schemas.openxmlformats.org/officeDocument/2006/relationships/slideLayout" Target="../slideLayouts/slideLayout15.xml"/><Relationship Id="rId4" Type="http://schemas.openxmlformats.org/officeDocument/2006/relationships/hyperlink" Target="https://docs.microsoft.com/azure/app-service/deploy-ftp"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mremoteng.org/"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hyperlink" Target="https://mremoteng.org/" TargetMode="Externa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hyperlink" Target="https://aka.ms/OHCoachMaterials/WellArchitected" TargetMode="Externa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732072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24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assess a customer's production environment that has been deployed to Azure and currently hosting a live workload. You will gain an understanding of the customer's current process for deployment and management of the applications and supporting cloud resources. Part of this understanding will include performing a cost analysis of the Azure environment and establishing some baseline performance metrics. Based upon the assessment, you will need to craft a plan to assist the customer in adoption and implementation of the Microsoft Well-Architected Framework. You will use this plan to govern how you proceed in future challenges.</a:t>
            </a:r>
            <a:endParaRPr lang="en-US" sz="1800" dirty="0"/>
          </a:p>
        </p:txBody>
      </p:sp>
    </p:spTree>
    <p:extLst>
      <p:ext uri="{BB962C8B-B14F-4D97-AF65-F5344CB8AC3E}">
        <p14:creationId xmlns:p14="http://schemas.microsoft.com/office/powerpoint/2010/main" val="2641335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9610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Identify potential areas of improvement</a:t>
            </a:r>
          </a:p>
          <a:p>
            <a:pPr>
              <a:spcAft>
                <a:spcPts val="600"/>
              </a:spcAft>
              <a:buClr>
                <a:srgbClr val="0079D6"/>
              </a:buClr>
              <a:buFont typeface="Arial" panose="020B0604020202020204" pitchFamily="34" charset="0"/>
              <a:buChar char="•"/>
            </a:pPr>
            <a:r>
              <a:rPr lang="en-US" sz="1800" b="0" dirty="0">
                <a:effectLst/>
              </a:rPr>
              <a:t>Perform a cost analysis of the environment</a:t>
            </a:r>
          </a:p>
          <a:p>
            <a:pPr>
              <a:spcAft>
                <a:spcPts val="600"/>
              </a:spcAft>
              <a:buClr>
                <a:srgbClr val="0079D6"/>
              </a:buClr>
              <a:buFont typeface="Arial" panose="020B0604020202020204" pitchFamily="34" charset="0"/>
              <a:buChar char="•"/>
            </a:pPr>
            <a:r>
              <a:rPr lang="en-US" sz="1800" b="0" dirty="0">
                <a:effectLst/>
              </a:rPr>
              <a:t>Conduct an initial performance test</a:t>
            </a:r>
          </a:p>
          <a:p>
            <a:pPr>
              <a:spcAft>
                <a:spcPts val="600"/>
              </a:spcAft>
              <a:buClr>
                <a:srgbClr val="0079D6"/>
              </a:buClr>
              <a:buFont typeface="Arial" panose="020B0604020202020204" pitchFamily="34" charset="0"/>
              <a:buChar char="•"/>
            </a:pPr>
            <a:r>
              <a:rPr lang="en-US" sz="1800" b="0" dirty="0">
                <a:effectLst/>
              </a:rPr>
              <a:t>Conduct a load test against current business SLAs</a:t>
            </a:r>
          </a:p>
          <a:p>
            <a:pPr>
              <a:spcAft>
                <a:spcPts val="600"/>
              </a:spcAft>
              <a:buClr>
                <a:srgbClr val="0079D6"/>
              </a:buClr>
              <a:buFont typeface="Arial" panose="020B0604020202020204" pitchFamily="34" charset="0"/>
              <a:buChar char="•"/>
            </a:pPr>
            <a:r>
              <a:rPr lang="en-US" sz="1800" b="0" dirty="0">
                <a:effectLst/>
              </a:rPr>
              <a:t>Conduct a stress test</a:t>
            </a:r>
          </a:p>
          <a:p>
            <a:pPr>
              <a:spcAft>
                <a:spcPts val="600"/>
              </a:spcAft>
              <a:buClr>
                <a:srgbClr val="0079D6"/>
              </a:buClr>
              <a:buFont typeface="Arial" panose="020B0604020202020204" pitchFamily="34" charset="0"/>
              <a:buChar char="•"/>
            </a:pPr>
            <a:r>
              <a:rPr lang="en-US" sz="1800" b="0" dirty="0">
                <a:effectLst/>
              </a:rPr>
              <a:t>Establish and document performance baselines</a:t>
            </a:r>
          </a:p>
          <a:p>
            <a:pPr>
              <a:spcAft>
                <a:spcPts val="600"/>
              </a:spcAft>
              <a:buClr>
                <a:srgbClr val="0079D6"/>
              </a:buClr>
              <a:buFont typeface="Arial" panose="020B0604020202020204" pitchFamily="34" charset="0"/>
              <a:buChar char="•"/>
            </a:pPr>
            <a:r>
              <a:rPr lang="en-US" sz="1800" b="0" dirty="0">
                <a:effectLst/>
              </a:rPr>
              <a:t>Understand the difference between the three types of performance tests</a:t>
            </a:r>
          </a:p>
          <a:p>
            <a:pPr>
              <a:spcAft>
                <a:spcPts val="600"/>
              </a:spcAft>
              <a:buClr>
                <a:srgbClr val="0079D6"/>
              </a:buClr>
              <a:buFont typeface="Arial" panose="020B0604020202020204" pitchFamily="34" charset="0"/>
              <a:buChar char="•"/>
            </a:pPr>
            <a:r>
              <a:rPr lang="en-US" sz="1800" b="0" dirty="0">
                <a:effectLst/>
              </a:rPr>
              <a:t>Demonstrate a basic understanding of WAF</a:t>
            </a:r>
          </a:p>
          <a:p>
            <a:pPr>
              <a:spcAft>
                <a:spcPts val="600"/>
              </a:spcAft>
              <a:buClr>
                <a:srgbClr val="0079D6"/>
              </a:buClr>
              <a:buFont typeface="Arial" panose="020B0604020202020204" pitchFamily="34" charset="0"/>
              <a:buChar char="•"/>
            </a:pPr>
            <a:r>
              <a:rPr lang="en-US" sz="1800" b="0" dirty="0">
                <a:effectLst/>
              </a:rPr>
              <a:t>Document any initial concerns for business meeting SLAs</a:t>
            </a:r>
          </a:p>
        </p:txBody>
      </p:sp>
    </p:spTree>
    <p:extLst>
      <p:ext uri="{BB962C8B-B14F-4D97-AF65-F5344CB8AC3E}">
        <p14:creationId xmlns:p14="http://schemas.microsoft.com/office/powerpoint/2010/main" val="33804360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4504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of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remaining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a:p>
            <a:pPr marL="0" indent="0">
              <a:spcAft>
                <a:spcPts val="1200"/>
              </a:spcAft>
              <a:buClr>
                <a:srgbClr val="0079D6"/>
              </a:buClr>
              <a:buNone/>
            </a:pPr>
            <a:br>
              <a:rPr lang="en-US" sz="1400" dirty="0"/>
            </a:br>
            <a:r>
              <a:rPr lang="en-US" sz="1400" dirty="0"/>
              <a:t>NOTE: There is a sample document (</a:t>
            </a:r>
            <a:r>
              <a:rPr lang="en-US" sz="1400" i="1" dirty="0" err="1"/>
              <a:t>Architecture_Assessment.docx</a:t>
            </a:r>
            <a:r>
              <a:rPr lang="en-US" sz="1400" dirty="0"/>
              <a:t>) in the participant’s portal that can be a good starting point for collecting components and issues within the customer’s environment. Using this document is not required but could help accelerating your efforts.</a:t>
            </a:r>
          </a:p>
        </p:txBody>
      </p:sp>
    </p:spTree>
    <p:extLst>
      <p:ext uri="{BB962C8B-B14F-4D97-AF65-F5344CB8AC3E}">
        <p14:creationId xmlns:p14="http://schemas.microsoft.com/office/powerpoint/2010/main" val="15013622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898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sample, performance test script (k6) has already been created. Simply update the URLs, stages, and thresholds. It is more important that you learn what the data means versus you attempting to write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8925888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3502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assist the customer in adopting automated deployments of both the application and infrastructure. You will explore the Azure Bicep scripts included in the Azure DevOps project and learn how to convert them to ARM templates for environment configuration and deployments. When helping the customer automate infrastructure and application changes, you will configure build and release pipelines. You will also attach deployment gates to release pipelines for security and governance of cloud resources. Deployments should ensure that only the correct resources should be removed by reporting changes </a:t>
            </a:r>
            <a:r>
              <a:rPr lang="en-US" sz="1800" b="0" i="1" dirty="0">
                <a:effectLst/>
              </a:rPr>
              <a:t>prior to</a:t>
            </a:r>
            <a:r>
              <a:rPr lang="en-US" sz="1800" b="0" i="0" dirty="0">
                <a:effectLst/>
              </a:rPr>
              <a:t> being executed. It is important that you have a firm understanding of Azure Bicep and that your pipelines are configured correctly as </a:t>
            </a:r>
            <a:r>
              <a:rPr lang="en-US" sz="1800" b="1" i="0" dirty="0">
                <a:effectLst/>
              </a:rPr>
              <a:t>all future changes to the Azure environment must be conducted through the pipelines</a:t>
            </a:r>
            <a:r>
              <a:rPr lang="en-US" sz="1800" b="0" i="0" dirty="0">
                <a:effectLst/>
              </a:rPr>
              <a:t>.</a:t>
            </a:r>
            <a:endParaRPr lang="en-US" sz="1800" dirty="0"/>
          </a:p>
        </p:txBody>
      </p:sp>
    </p:spTree>
    <p:extLst>
      <p:ext uri="{BB962C8B-B14F-4D97-AF65-F5344CB8AC3E}">
        <p14:creationId xmlns:p14="http://schemas.microsoft.com/office/powerpoint/2010/main" val="40678331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29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Create build/release pipelines in Azure DevOps</a:t>
            </a:r>
          </a:p>
          <a:p>
            <a:pPr>
              <a:spcAft>
                <a:spcPts val="600"/>
              </a:spcAft>
              <a:buClr>
                <a:srgbClr val="0079D6"/>
              </a:buClr>
              <a:buFont typeface="Arial" panose="020B0604020202020204" pitchFamily="34" charset="0"/>
              <a:buChar char="•"/>
            </a:pPr>
            <a:r>
              <a:rPr lang="en-US" sz="1800" b="0" dirty="0">
                <a:effectLst/>
              </a:rPr>
              <a:t>Determine best strategy for deployments (conditions, types, etc.)</a:t>
            </a:r>
          </a:p>
          <a:p>
            <a:pPr>
              <a:spcAft>
                <a:spcPts val="600"/>
              </a:spcAft>
              <a:buClr>
                <a:srgbClr val="0079D6"/>
              </a:buClr>
              <a:buFont typeface="Arial" panose="020B0604020202020204" pitchFamily="34" charset="0"/>
              <a:buChar char="•"/>
            </a:pPr>
            <a:r>
              <a:rPr lang="en-US" sz="1800" b="0" dirty="0">
                <a:effectLst/>
              </a:rPr>
              <a:t>Demonstrate "what-if" scenarios with deployments</a:t>
            </a:r>
          </a:p>
          <a:p>
            <a:pPr>
              <a:spcAft>
                <a:spcPts val="600"/>
              </a:spcAft>
              <a:buClr>
                <a:srgbClr val="0079D6"/>
              </a:buClr>
              <a:buFont typeface="Arial" panose="020B0604020202020204" pitchFamily="34" charset="0"/>
              <a:buChar char="•"/>
            </a:pPr>
            <a:r>
              <a:rPr lang="en-US" sz="1800" b="0" dirty="0">
                <a:effectLst/>
              </a:rPr>
              <a:t>Configure gated deployments</a:t>
            </a:r>
          </a:p>
          <a:p>
            <a:pPr>
              <a:spcAft>
                <a:spcPts val="600"/>
              </a:spcAft>
              <a:buClr>
                <a:srgbClr val="0079D6"/>
              </a:buClr>
              <a:buFont typeface="Arial" panose="020B0604020202020204" pitchFamily="34" charset="0"/>
              <a:buChar char="•"/>
            </a:pPr>
            <a:r>
              <a:rPr lang="en-US" sz="1800" b="0" dirty="0">
                <a:effectLst/>
              </a:rPr>
              <a:t>Discuss deployment models to maximize uptime</a:t>
            </a:r>
          </a:p>
          <a:p>
            <a:pPr marL="0" indent="0">
              <a:buNone/>
            </a:pPr>
            <a:endParaRPr lang="en-US" sz="1200" b="0" dirty="0">
              <a:effectLst/>
              <a:latin typeface="Menlo" panose="020B0609030804020204" pitchFamily="49" charset="0"/>
            </a:endParaRPr>
          </a:p>
        </p:txBody>
      </p:sp>
    </p:spTree>
    <p:extLst>
      <p:ext uri="{BB962C8B-B14F-4D97-AF65-F5344CB8AC3E}">
        <p14:creationId xmlns:p14="http://schemas.microsoft.com/office/powerpoint/2010/main" val="41264249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8438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There are </a:t>
            </a:r>
            <a:r>
              <a:rPr lang="en-US" sz="1800" dirty="0" err="1"/>
              <a:t>yaml</a:t>
            </a:r>
            <a:r>
              <a:rPr lang="en-US" sz="1800" dirty="0"/>
              <a:t>-based build scripts included with each of the three repos. They currently build the assets and place them in a </a:t>
            </a:r>
            <a:r>
              <a:rPr lang="en-US" sz="1800" i="1" dirty="0"/>
              <a:t>drop</a:t>
            </a:r>
            <a:r>
              <a:rPr lang="en-US" sz="1800" dirty="0"/>
              <a:t> folder. The goal of this challenge is not crafting original build scripts, but to leverage the existing build scripts and configure build/release pipelines.</a:t>
            </a:r>
          </a:p>
          <a:p>
            <a:pPr>
              <a:spcAft>
                <a:spcPts val="1200"/>
              </a:spcAft>
              <a:buClr>
                <a:srgbClr val="0079D6"/>
              </a:buClr>
              <a:buFont typeface="Arial" panose="020B0604020202020204" pitchFamily="34" charset="0"/>
              <a:buChar char="•"/>
            </a:pPr>
            <a:r>
              <a:rPr lang="en-US" sz="1800" dirty="0"/>
              <a:t>VMs will need to be added to deployment groups. Make sure you are aware of how to install the agents.</a:t>
            </a:r>
          </a:p>
          <a:p>
            <a:pPr>
              <a:spcAft>
                <a:spcPts val="1200"/>
              </a:spcAft>
              <a:buClr>
                <a:srgbClr val="0079D6"/>
              </a:buClr>
              <a:buFont typeface="Arial" panose="020B0604020202020204" pitchFamily="34" charset="0"/>
              <a:buChar char="•"/>
            </a:pPr>
            <a:r>
              <a:rPr lang="en-US" sz="1800" dirty="0"/>
              <a:t>Don’t be afraid to whiteboard various processes to determine the best approach.</a:t>
            </a:r>
          </a:p>
          <a:p>
            <a:pPr>
              <a:spcAft>
                <a:spcPts val="1200"/>
              </a:spcAft>
              <a:buClr>
                <a:srgbClr val="0079D6"/>
              </a:buClr>
              <a:buFont typeface="Arial" panose="020B0604020202020204" pitchFamily="34" charset="0"/>
              <a:buChar char="•"/>
            </a:pPr>
            <a:r>
              <a:rPr lang="en-US" sz="1800" dirty="0"/>
              <a:t>Rollbacks don’t necessarily always mean rolling back code deployments. There are other methodologies for rolling back features and enhancements. Your team should consider and discuss pros/cons of various methodologies. </a:t>
            </a:r>
          </a:p>
        </p:txBody>
      </p:sp>
    </p:spTree>
    <p:extLst>
      <p:ext uri="{BB962C8B-B14F-4D97-AF65-F5344CB8AC3E}">
        <p14:creationId xmlns:p14="http://schemas.microsoft.com/office/powerpoint/2010/main" val="1045441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a:xfrm>
            <a:off x="4851401" y="3941660"/>
            <a:ext cx="6684925" cy="1107996"/>
          </a:xfrm>
        </p:spPr>
        <p:txBody>
          <a:bodyPr/>
          <a:lstStyle/>
          <a:p>
            <a:r>
              <a:rPr lang="en-US" dirty="0"/>
              <a:t>Microsoft Azure</a:t>
            </a:r>
            <a:br>
              <a:rPr lang="en-US" dirty="0"/>
            </a:br>
            <a:r>
              <a:rPr lang="en-US" dirty="0"/>
              <a:t>Well-Architected Framework</a:t>
            </a:r>
          </a:p>
        </p:txBody>
      </p:sp>
      <p:pic>
        <p:nvPicPr>
          <p:cNvPr id="6" name="Picture 5" descr="A picture containing ax, tool&#10;&#10;Description generated with very high confidence">
            <a:extLst>
              <a:ext uri="{FF2B5EF4-FFF2-40B4-BE49-F238E27FC236}">
                <a16:creationId xmlns:a16="http://schemas.microsoft.com/office/drawing/2014/main" id="{1A431151-C40D-49A2-B27E-8A10162FDF5D}"/>
              </a:ext>
            </a:extLst>
          </p:cNvPr>
          <p:cNvPicPr>
            <a:picLocks noChangeAspect="1"/>
          </p:cNvPicPr>
          <p:nvPr/>
        </p:nvPicPr>
        <p:blipFill>
          <a:blip r:embed="rId3"/>
          <a:stretch>
            <a:fillRect/>
          </a:stretch>
        </p:blipFill>
        <p:spPr>
          <a:xfrm>
            <a:off x="321330" y="6319182"/>
            <a:ext cx="369332" cy="300266"/>
          </a:xfrm>
          <a:prstGeom prst="rect">
            <a:avLst/>
          </a:prstGeom>
        </p:spPr>
      </p:pic>
      <p:sp>
        <p:nvSpPr>
          <p:cNvPr id="7" name="TextBox 6">
            <a:extLst>
              <a:ext uri="{FF2B5EF4-FFF2-40B4-BE49-F238E27FC236}">
                <a16:creationId xmlns:a16="http://schemas.microsoft.com/office/drawing/2014/main" id="{F470F7EB-1301-427B-9CB7-3DFC40820A72}"/>
              </a:ext>
            </a:extLst>
          </p:cNvPr>
          <p:cNvSpPr txBox="1"/>
          <p:nvPr/>
        </p:nvSpPr>
        <p:spPr>
          <a:xfrm>
            <a:off x="779303" y="6284649"/>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tech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9115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In the </a:t>
            </a:r>
            <a:r>
              <a:rPr lang="en-US" sz="1800" i="1" dirty="0" err="1"/>
              <a:t>network.bicep</a:t>
            </a:r>
            <a:r>
              <a:rPr lang="en-US" sz="1800" dirty="0"/>
              <a:t> file, there are some undocumented REST properties which will create warnings when building the Azure Bicep definition. You can ignore these warnings.</a:t>
            </a:r>
          </a:p>
          <a:p>
            <a:pPr>
              <a:spcAft>
                <a:spcPts val="1200"/>
              </a:spcAft>
              <a:buClr>
                <a:srgbClr val="0079D6"/>
              </a:buClr>
              <a:buFont typeface="Arial" panose="020B0604020202020204" pitchFamily="34" charset="0"/>
              <a:buChar char="•"/>
            </a:pPr>
            <a:r>
              <a:rPr lang="en-US" sz="1800" dirty="0"/>
              <a:t>If your team is not familiar with Azure Bicep and feels more comfortable working with standard ARM Templates, it is acceptable to build the Azure Bicep definition locally, then leverage the ARM template for your deployments going forward. The goal is </a:t>
            </a:r>
            <a:r>
              <a:rPr lang="en-US" sz="1800" i="1" dirty="0"/>
              <a:t>not</a:t>
            </a:r>
            <a:r>
              <a:rPr lang="en-US" sz="1800" dirty="0"/>
              <a:t> to necessarily learn Azure Bicep, but to become familiar with infrastructure as code (</a:t>
            </a:r>
            <a:r>
              <a:rPr lang="en-US" sz="1800" dirty="0" err="1"/>
              <a:t>IaC</a:t>
            </a:r>
            <a:r>
              <a:rPr lang="en-US" sz="1800" dirty="0"/>
              <a:t>) and automated deployments. (Using Terraform is also acceptable but doing so may be a waste of valuable time.)</a:t>
            </a:r>
          </a:p>
          <a:p>
            <a:pPr>
              <a:spcAft>
                <a:spcPts val="1200"/>
              </a:spcAft>
              <a:buClr>
                <a:srgbClr val="0079D6"/>
              </a:buClr>
              <a:buFont typeface="Arial" panose="020B0604020202020204" pitchFamily="34" charset="0"/>
              <a:buChar char="•"/>
            </a:pPr>
            <a:r>
              <a:rPr lang="en-US" sz="1800" dirty="0"/>
              <a:t>When testing deployments with </a:t>
            </a:r>
            <a:r>
              <a:rPr lang="en-US" sz="1800" i="1" dirty="0"/>
              <a:t>what-if</a:t>
            </a:r>
            <a:r>
              <a:rPr lang="en-US" sz="1800" dirty="0"/>
              <a:t>, you will receive a series of false-positives for changes in the external load balancer’s backend pools. This is a documented bug in the ELB’s REST API.</a:t>
            </a:r>
          </a:p>
        </p:txBody>
      </p:sp>
    </p:spTree>
    <p:extLst>
      <p:ext uri="{BB962C8B-B14F-4D97-AF65-F5344CB8AC3E}">
        <p14:creationId xmlns:p14="http://schemas.microsoft.com/office/powerpoint/2010/main" val="11352047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570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It is not a matter of </a:t>
            </a:r>
            <a:r>
              <a:rPr lang="en-US" sz="1800" b="0" i="1" dirty="0">
                <a:effectLst/>
              </a:rPr>
              <a:t>if</a:t>
            </a:r>
            <a:r>
              <a:rPr lang="en-US" sz="1800" b="0" dirty="0">
                <a:effectLst/>
              </a:rPr>
              <a:t> an environment will fail, but </a:t>
            </a:r>
            <a:r>
              <a:rPr lang="en-US" sz="1800" b="0" i="1" dirty="0">
                <a:effectLst/>
              </a:rPr>
              <a:t>when</a:t>
            </a:r>
            <a:r>
              <a:rPr lang="en-US" sz="1800" b="0" dirty="0">
                <a:effectLst/>
              </a:rPr>
              <a:t>. Therefore, prior to any changes being introduced into the application or its supporting infrastructure, it is important that proper monitoring and alerting be configured. In this challenge, you will determine what types of monitoring, along with the necessary data points, should be conducted. You will also determine and configure any necessary alerting of activities within your environment. These activities could include, but are not limited to, resource availability (or lack thereof), security threats, etc. Finally, you will determine a BCDR strategy in which you will implement in a future challenge.</a:t>
            </a:r>
          </a:p>
        </p:txBody>
      </p:sp>
    </p:spTree>
    <p:extLst>
      <p:ext uri="{BB962C8B-B14F-4D97-AF65-F5344CB8AC3E}">
        <p14:creationId xmlns:p14="http://schemas.microsoft.com/office/powerpoint/2010/main" val="39736726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Discuss potential alerting options and processes</a:t>
            </a:r>
          </a:p>
          <a:p>
            <a:pPr>
              <a:spcAft>
                <a:spcPts val="600"/>
              </a:spcAft>
              <a:buClr>
                <a:srgbClr val="0079D6"/>
              </a:buClr>
              <a:buFont typeface="Arial" panose="020B0604020202020204" pitchFamily="34" charset="0"/>
              <a:buChar char="•"/>
            </a:pPr>
            <a:r>
              <a:rPr lang="en-US" sz="1800" b="0" dirty="0">
                <a:effectLst/>
              </a:rPr>
              <a:t>Compose a list of metrics that should be monitored</a:t>
            </a:r>
          </a:p>
          <a:p>
            <a:pPr>
              <a:spcAft>
                <a:spcPts val="600"/>
              </a:spcAft>
              <a:buClr>
                <a:srgbClr val="0079D6"/>
              </a:buClr>
              <a:buFont typeface="Arial" panose="020B0604020202020204" pitchFamily="34" charset="0"/>
              <a:buChar char="•"/>
            </a:pPr>
            <a:r>
              <a:rPr lang="en-US" sz="1800" b="0" dirty="0">
                <a:effectLst/>
              </a:rPr>
              <a:t>Compose a list of conditions that should generate an alert</a:t>
            </a:r>
          </a:p>
          <a:p>
            <a:pPr>
              <a:spcAft>
                <a:spcPts val="600"/>
              </a:spcAft>
              <a:buClr>
                <a:srgbClr val="0079D6"/>
              </a:buClr>
              <a:buFont typeface="Arial" panose="020B0604020202020204" pitchFamily="34" charset="0"/>
              <a:buChar char="•"/>
            </a:pPr>
            <a:r>
              <a:rPr lang="en-US" sz="1800" b="0" dirty="0">
                <a:effectLst/>
              </a:rPr>
              <a:t>Configure alerting for determined conditions</a:t>
            </a:r>
          </a:p>
          <a:p>
            <a:pPr>
              <a:spcAft>
                <a:spcPts val="600"/>
              </a:spcAft>
              <a:buClr>
                <a:srgbClr val="0079D6"/>
              </a:buClr>
              <a:buFont typeface="Arial" panose="020B0604020202020204" pitchFamily="34" charset="0"/>
              <a:buChar char="•"/>
            </a:pPr>
            <a:r>
              <a:rPr lang="en-US" sz="1800" b="0" dirty="0">
                <a:effectLst/>
              </a:rPr>
              <a:t>Demonstrate a successful alert</a:t>
            </a:r>
          </a:p>
          <a:p>
            <a:pPr>
              <a:spcAft>
                <a:spcPts val="600"/>
              </a:spcAft>
              <a:buClr>
                <a:srgbClr val="0079D6"/>
              </a:buClr>
              <a:buFont typeface="Arial" panose="020B0604020202020204" pitchFamily="34" charset="0"/>
              <a:buChar char="•"/>
            </a:pPr>
            <a:r>
              <a:rPr lang="en-US" sz="1800" b="0" dirty="0">
                <a:effectLst/>
              </a:rPr>
              <a:t>Configure Azure Monitor and Security Center</a:t>
            </a:r>
          </a:p>
          <a:p>
            <a:pPr>
              <a:spcAft>
                <a:spcPts val="600"/>
              </a:spcAft>
              <a:buClr>
                <a:srgbClr val="0079D6"/>
              </a:buClr>
              <a:buFont typeface="Arial" panose="020B0604020202020204" pitchFamily="34" charset="0"/>
              <a:buChar char="•"/>
            </a:pPr>
            <a:r>
              <a:rPr lang="en-US" sz="1800" b="0" dirty="0">
                <a:effectLst/>
              </a:rPr>
              <a:t>Enable Azure Sentinel</a:t>
            </a:r>
          </a:p>
          <a:p>
            <a:pPr>
              <a:spcAft>
                <a:spcPts val="600"/>
              </a:spcAft>
              <a:buClr>
                <a:srgbClr val="0079D6"/>
              </a:buClr>
              <a:buFont typeface="Arial" panose="020B0604020202020204" pitchFamily="34" charset="0"/>
              <a:buChar char="•"/>
            </a:pPr>
            <a:r>
              <a:rPr lang="en-US" sz="1800" b="0" dirty="0">
                <a:effectLst/>
              </a:rPr>
              <a:t>Discuss BCDR strategy, including the varying costs of potential solutions relative to RPO/RTO/SLAs/KPIs</a:t>
            </a:r>
          </a:p>
          <a:p>
            <a:pPr>
              <a:spcAft>
                <a:spcPts val="600"/>
              </a:spcAft>
              <a:buClr>
                <a:srgbClr val="0079D6"/>
              </a:buClr>
              <a:buFont typeface="Arial" panose="020B0604020202020204" pitchFamily="34" charset="0"/>
              <a:buChar char="•"/>
            </a:pPr>
            <a:r>
              <a:rPr lang="en-US" sz="1800" b="0" dirty="0">
                <a:effectLst/>
              </a:rPr>
              <a:t>Document BCDR strategy</a:t>
            </a:r>
          </a:p>
          <a:p>
            <a:pPr>
              <a:spcAft>
                <a:spcPts val="600"/>
              </a:spcAft>
              <a:buClr>
                <a:srgbClr val="0079D6"/>
              </a:buClr>
              <a:buFont typeface="Arial" panose="020B0604020202020204" pitchFamily="34" charset="0"/>
              <a:buChar char="•"/>
            </a:pPr>
            <a:r>
              <a:rPr lang="en-US" sz="1800" b="0" dirty="0">
                <a:effectLst/>
              </a:rPr>
              <a:t>Identify points (roles) of contact for failures in the environment and construct a RACI chart</a:t>
            </a:r>
          </a:p>
        </p:txBody>
      </p:sp>
    </p:spTree>
    <p:extLst>
      <p:ext uri="{BB962C8B-B14F-4D97-AF65-F5344CB8AC3E}">
        <p14:creationId xmlns:p14="http://schemas.microsoft.com/office/powerpoint/2010/main" val="2791357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7761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Some of the implementation “to-do’s” of this challenge can be quickly delegated to individual team members and can be accomplished quite quickly and in parallel.</a:t>
            </a:r>
          </a:p>
          <a:p>
            <a:pPr>
              <a:spcAft>
                <a:spcPts val="1200"/>
              </a:spcAft>
              <a:buClr>
                <a:srgbClr val="0079D6"/>
              </a:buClr>
              <a:buFont typeface="Arial" panose="020B0604020202020204" pitchFamily="34" charset="0"/>
              <a:buChar char="•"/>
            </a:pPr>
            <a:r>
              <a:rPr lang="en-US" sz="1800" dirty="0"/>
              <a:t>Leverage the list of components you identified in </a:t>
            </a:r>
            <a:r>
              <a:rPr lang="en-US" sz="1800" i="1" dirty="0"/>
              <a:t>Challenge 1</a:t>
            </a:r>
            <a:r>
              <a:rPr lang="en-US" sz="1800" dirty="0"/>
              <a:t> and determine what types of alerts can be created and identify the conditions that generate those alerts.</a:t>
            </a:r>
          </a:p>
          <a:p>
            <a:pPr>
              <a:spcAft>
                <a:spcPts val="1200"/>
              </a:spcAft>
              <a:buClr>
                <a:srgbClr val="0079D6"/>
              </a:buClr>
              <a:buFont typeface="Arial" panose="020B0604020202020204" pitchFamily="34" charset="0"/>
              <a:buChar char="•"/>
            </a:pPr>
            <a:r>
              <a:rPr lang="en-US" sz="1800" dirty="0"/>
              <a:t>Additionally, identify important metrics that should be monitored for each component. </a:t>
            </a:r>
          </a:p>
          <a:p>
            <a:pPr>
              <a:spcAft>
                <a:spcPts val="1200"/>
              </a:spcAft>
              <a:buClr>
                <a:srgbClr val="0079D6"/>
              </a:buClr>
              <a:buFont typeface="Arial" panose="020B0604020202020204" pitchFamily="34" charset="0"/>
              <a:buChar char="•"/>
            </a:pPr>
            <a:r>
              <a:rPr lang="en-US" sz="1800" dirty="0"/>
              <a:t>This is a document-heavy challenge. Don’t attempt to “shortcut” the process.</a:t>
            </a:r>
          </a:p>
          <a:p>
            <a:pPr>
              <a:spcAft>
                <a:spcPts val="1200"/>
              </a:spcAft>
              <a:buClr>
                <a:srgbClr val="0079D6"/>
              </a:buClr>
              <a:buFont typeface="Arial" panose="020B0604020202020204" pitchFamily="34" charset="0"/>
              <a:buChar char="•"/>
            </a:pPr>
            <a:r>
              <a:rPr lang="en-US" sz="1800" dirty="0"/>
              <a:t>Consider </a:t>
            </a:r>
            <a:r>
              <a:rPr lang="en-US" sz="1800" dirty="0" err="1"/>
              <a:t>Woodgrove</a:t>
            </a:r>
            <a:r>
              <a:rPr lang="en-US" sz="1800" dirty="0"/>
              <a:t> Bank’s industry and their compliance requirements. How does that affect log storage?</a:t>
            </a:r>
          </a:p>
        </p:txBody>
      </p:sp>
    </p:spTree>
    <p:extLst>
      <p:ext uri="{BB962C8B-B14F-4D97-AF65-F5344CB8AC3E}">
        <p14:creationId xmlns:p14="http://schemas.microsoft.com/office/powerpoint/2010/main" val="3940056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942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everyone knows what a RACI chart is and its importance in determining response for technical conditions that have critical business impact.</a:t>
            </a:r>
          </a:p>
          <a:p>
            <a:pPr>
              <a:spcAft>
                <a:spcPts val="1200"/>
              </a:spcAft>
              <a:buClr>
                <a:srgbClr val="0079D6"/>
              </a:buClr>
              <a:buFont typeface="Arial" panose="020B0604020202020204" pitchFamily="34" charset="0"/>
              <a:buChar char="•"/>
            </a:pPr>
            <a:r>
              <a:rPr lang="en-US" sz="1800" dirty="0"/>
              <a:t>Create a shared document for your BCDR and RACI documentation. Then, identify important sections/technologies/etc. Finally, attempt to take a paired approach to completing these documents where groups are responsible for completing sections and reviewing others’ work.</a:t>
            </a:r>
          </a:p>
        </p:txBody>
      </p:sp>
    </p:spTree>
    <p:extLst>
      <p:ext uri="{BB962C8B-B14F-4D97-AF65-F5344CB8AC3E}">
        <p14:creationId xmlns:p14="http://schemas.microsoft.com/office/powerpoint/2010/main" val="38664046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922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849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Now that significant planning and documentation has been completed, it is time to begin executing those plans. However, one last thing to consider is </a:t>
            </a:r>
            <a:r>
              <a:rPr lang="en-US" sz="1800" b="0" i="1" dirty="0">
                <a:effectLst/>
              </a:rPr>
              <a:t>visualizing</a:t>
            </a:r>
            <a:r>
              <a:rPr lang="en-US" sz="1800" b="0" dirty="0">
                <a:effectLst/>
              </a:rPr>
              <a:t> changes across your environment. In this short challenge, you will take the composed list of metrics and conditions from the last challenge and build some operational dashboards. You will create a free Grafana account and link your Azure Monitor instance to it. You will then build some time-series reports and create an operational dashboard.</a:t>
            </a:r>
          </a:p>
        </p:txBody>
      </p:sp>
    </p:spTree>
    <p:extLst>
      <p:ext uri="{BB962C8B-B14F-4D97-AF65-F5344CB8AC3E}">
        <p14:creationId xmlns:p14="http://schemas.microsoft.com/office/powerpoint/2010/main" val="38548319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143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Linking Azure Monitor to Grafana</a:t>
            </a:r>
          </a:p>
          <a:p>
            <a:pPr>
              <a:spcAft>
                <a:spcPts val="600"/>
              </a:spcAft>
              <a:buClr>
                <a:srgbClr val="0079D6"/>
              </a:buClr>
              <a:buFont typeface="Arial" panose="020B0604020202020204" pitchFamily="34" charset="0"/>
              <a:buChar char="•"/>
            </a:pPr>
            <a:r>
              <a:rPr lang="en-US" sz="1800" b="0" dirty="0">
                <a:effectLst/>
              </a:rPr>
              <a:t>Creating operational dashboard in Grafana</a:t>
            </a:r>
          </a:p>
          <a:p>
            <a:pPr>
              <a:spcAft>
                <a:spcPts val="600"/>
              </a:spcAft>
              <a:buClr>
                <a:srgbClr val="0079D6"/>
              </a:buClr>
              <a:buFont typeface="Arial" panose="020B0604020202020204" pitchFamily="34" charset="0"/>
              <a:buChar char="•"/>
            </a:pPr>
            <a:r>
              <a:rPr lang="en-US" sz="1800" b="0" dirty="0">
                <a:effectLst/>
              </a:rPr>
              <a:t>Reporting on IaaS resources</a:t>
            </a:r>
          </a:p>
          <a:p>
            <a:pPr>
              <a:spcAft>
                <a:spcPts val="600"/>
              </a:spcAft>
              <a:buClr>
                <a:srgbClr val="0079D6"/>
              </a:buClr>
              <a:buFont typeface="Arial" panose="020B0604020202020204" pitchFamily="34" charset="0"/>
              <a:buChar char="•"/>
            </a:pPr>
            <a:r>
              <a:rPr lang="en-US" sz="1800" b="0" dirty="0">
                <a:effectLst/>
              </a:rPr>
              <a:t>Discuss the benefits and use cases of a real-time operational dashboard</a:t>
            </a:r>
          </a:p>
        </p:txBody>
      </p:sp>
    </p:spTree>
    <p:extLst>
      <p:ext uri="{BB962C8B-B14F-4D97-AF65-F5344CB8AC3E}">
        <p14:creationId xmlns:p14="http://schemas.microsoft.com/office/powerpoint/2010/main" val="15007246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8035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metrics you listed in the previous challenge.</a:t>
            </a:r>
          </a:p>
          <a:p>
            <a:pPr>
              <a:spcAft>
                <a:spcPts val="1200"/>
              </a:spcAft>
              <a:buClr>
                <a:srgbClr val="0079D6"/>
              </a:buClr>
              <a:buFont typeface="Arial" panose="020B0604020202020204" pitchFamily="34" charset="0"/>
              <a:buChar char="•"/>
            </a:pPr>
            <a:r>
              <a:rPr lang="en-US" sz="1800" dirty="0"/>
              <a:t>Before jumping into Grafana, construct a quick and simple Azure Metrics dashboard. This can help align the team (and the customer) on what is being presented along with validating the approach.</a:t>
            </a:r>
          </a:p>
          <a:p>
            <a:pPr>
              <a:spcAft>
                <a:spcPts val="1200"/>
              </a:spcAft>
              <a:buClr>
                <a:srgbClr val="0079D6"/>
              </a:buClr>
              <a:buFont typeface="Arial" panose="020B0604020202020204" pitchFamily="34" charset="0"/>
              <a:buChar char="•"/>
            </a:pPr>
            <a:r>
              <a:rPr lang="en-US" sz="1800" dirty="0"/>
              <a:t>Consider the variations in views between different teams. Multiple teams could be interested in monitoring the same component, but </a:t>
            </a:r>
            <a:r>
              <a:rPr lang="en-US" sz="1800" i="1" dirty="0"/>
              <a:t>different</a:t>
            </a:r>
            <a:r>
              <a:rPr lang="en-US" sz="1800" dirty="0"/>
              <a:t> metrics for that component.</a:t>
            </a:r>
          </a:p>
        </p:txBody>
      </p:sp>
    </p:spTree>
    <p:extLst>
      <p:ext uri="{BB962C8B-B14F-4D97-AF65-F5344CB8AC3E}">
        <p14:creationId xmlns:p14="http://schemas.microsoft.com/office/powerpoint/2010/main" val="4882830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3034" y="1715934"/>
            <a:ext cx="7638852" cy="430887"/>
          </a:xfrm>
        </p:spPr>
        <p:txBody>
          <a:bodyPr/>
          <a:lstStyle/>
          <a:p>
            <a:r>
              <a:rPr lang="en-US" sz="2800" dirty="0"/>
              <a:t>Microsoft Azure Well-Architected Framework</a:t>
            </a:r>
          </a:p>
        </p:txBody>
      </p:sp>
      <p:sp>
        <p:nvSpPr>
          <p:cNvPr id="4" name="TextBox 3">
            <a:extLst>
              <a:ext uri="{FF2B5EF4-FFF2-40B4-BE49-F238E27FC236}">
                <a16:creationId xmlns:a16="http://schemas.microsoft.com/office/drawing/2014/main" id="{8D4B6331-884D-4659-A249-58AAA9D5F671}"/>
              </a:ext>
            </a:extLst>
          </p:cNvPr>
          <p:cNvSpPr txBox="1"/>
          <p:nvPr/>
        </p:nvSpPr>
        <p:spPr>
          <a:xfrm>
            <a:off x="1912874" y="2242356"/>
            <a:ext cx="7224985"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Become familiar with the benefits and the scope of the Microsoft Azure Well-Architected Framework’s pillars: cost optimization, operational excellence, performance efficiency, reliability,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Apply the Microsoft Azure Well-Architected Framework to a workload using the </a:t>
            </a:r>
            <a:r>
              <a:rPr lang="en-US" sz="2000" i="1" dirty="0">
                <a:solidFill>
                  <a:prstClr val="white"/>
                </a:solidFill>
                <a:latin typeface="Segoe UI Semilight"/>
              </a:rPr>
              <a:t>ACHIEVE</a:t>
            </a:r>
            <a:r>
              <a:rPr lang="en-US" sz="2000" dirty="0">
                <a:solidFill>
                  <a:prstClr val="white"/>
                </a:solidFill>
                <a:latin typeface="Segoe UI Semilight"/>
              </a:rPr>
              <a:t> method: assess, consider, hypothesize, improve, validate</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Effectively communicate the Microsoft Azure Well-Architected Framework and become equipped for delivering assessments for the Microsoft Azure Well-Architected Framework and Go-Live.</a:t>
            </a:r>
          </a:p>
        </p:txBody>
      </p:sp>
      <p:sp>
        <p:nvSpPr>
          <p:cNvPr id="9" name="TextBox 8">
            <a:extLst>
              <a:ext uri="{FF2B5EF4-FFF2-40B4-BE49-F238E27FC236}">
                <a16:creationId xmlns:a16="http://schemas.microsoft.com/office/drawing/2014/main" id="{264981F1-3CD8-431A-90FB-DC5A6BF42DDE}"/>
              </a:ext>
            </a:extLst>
          </p:cNvPr>
          <p:cNvSpPr txBox="1"/>
          <p:nvPr/>
        </p:nvSpPr>
        <p:spPr>
          <a:xfrm>
            <a:off x="9258007" y="240804"/>
            <a:ext cx="29339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258006" y="797397"/>
            <a:ext cx="2933994" cy="5062924"/>
          </a:xfrm>
          <a:prstGeom prst="rect">
            <a:avLst/>
          </a:prstGeom>
          <a:noFill/>
        </p:spPr>
        <p:txBody>
          <a:bodyPr wrap="square">
            <a:spAutoFit/>
          </a:bodyPr>
          <a:lstStyle/>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DevOps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Bicep/ARM Templates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Key Vault</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Traffic Manager</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Virtual Machines</a:t>
            </a:r>
          </a:p>
          <a:p>
            <a:pPr marL="404812" lvl="0" indent="-285750" defTabSz="914367">
              <a:buClr>
                <a:srgbClr val="2176BC"/>
              </a:buClr>
              <a:buSzPct val="111000"/>
              <a:buFont typeface="Segoe UI" panose="020B0502040204020203" pitchFamily="34" charset="0"/>
              <a:buChar char="○"/>
            </a:pPr>
            <a:r>
              <a:rPr lang="en-US" sz="1700" noProof="0" dirty="0">
                <a:solidFill>
                  <a:srgbClr val="FFFFFF"/>
                </a:solidFill>
                <a:latin typeface="Segoe UI" panose="020B0502040204020203" pitchFamily="34" charset="0"/>
                <a:cs typeface="Segoe UI" panose="020B0502040204020203" pitchFamily="34" charset="0"/>
              </a:rPr>
              <a:t>Azure App Service</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SQL</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Load Balancer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Application Gateway – WAF v2</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Cost Management</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 </a:t>
            </a:r>
            <a:r>
              <a:rPr lang="en-US" sz="1700" baseline="0" noProof="0" dirty="0" err="1">
                <a:solidFill>
                  <a:srgbClr val="FFFFFF"/>
                </a:solidFill>
                <a:latin typeface="Segoe UI" panose="020B0502040204020203" pitchFamily="34" charset="0"/>
                <a:cs typeface="Segoe UI" panose="020B0502040204020203" pitchFamily="34" charset="0"/>
              </a:rPr>
              <a:t>vNets</a:t>
            </a:r>
            <a:endParaRPr lang="en-US" sz="1700" baseline="0" noProof="0" dirty="0">
              <a:solidFill>
                <a:srgbClr val="FFFFFF"/>
              </a:solidFill>
              <a:latin typeface="Segoe UI" panose="020B0502040204020203" pitchFamily="34" charset="0"/>
              <a:cs typeface="Segoe UI" panose="020B0502040204020203" pitchFamily="34" charset="0"/>
            </a:endParaRP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Private Endpoints</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Monitor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Defender</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Sentinel</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Grafana</a:t>
            </a:r>
            <a:endParaRPr kumimoji="0" lang="en-US" sz="17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228012"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50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additive="base">
                                        <p:cTn id="2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50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500"/>
                                  </p:stCondLst>
                                  <p:childTnLst>
                                    <p:set>
                                      <p:cBhvr>
                                        <p:cTn id="31" dur="1" fill="hold">
                                          <p:stCondLst>
                                            <p:cond delay="0"/>
                                          </p:stCondLst>
                                        </p:cTn>
                                        <p:tgtEl>
                                          <p:spTgt spid="11">
                                            <p:txEl>
                                              <p:pRg st="3" end="3"/>
                                            </p:txEl>
                                          </p:spTgt>
                                        </p:tgtEl>
                                        <p:attrNameLst>
                                          <p:attrName>style.visibility</p:attrName>
                                        </p:attrNameLst>
                                      </p:cBhvr>
                                      <p:to>
                                        <p:strVal val="visible"/>
                                      </p:to>
                                    </p:set>
                                    <p:anim calcmode="lin" valueType="num">
                                      <p:cBhvr additive="base">
                                        <p:cTn id="3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50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500"/>
                                  </p:stCondLst>
                                  <p:childTnLst>
                                    <p:set>
                                      <p:cBhvr>
                                        <p:cTn id="42" dur="1" fill="hold">
                                          <p:stCondLst>
                                            <p:cond delay="0"/>
                                          </p:stCondLst>
                                        </p:cTn>
                                        <p:tgtEl>
                                          <p:spTgt spid="11">
                                            <p:txEl>
                                              <p:pRg st="5" end="5"/>
                                            </p:txEl>
                                          </p:spTgt>
                                        </p:tgtEl>
                                        <p:attrNameLst>
                                          <p:attrName>style.visibility</p:attrName>
                                        </p:attrNameLst>
                                      </p:cBhvr>
                                      <p:to>
                                        <p:strVal val="visible"/>
                                      </p:to>
                                    </p:set>
                                    <p:anim calcmode="lin" valueType="num">
                                      <p:cBhvr additive="base">
                                        <p:cTn id="4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50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500"/>
                                  </p:stCondLst>
                                  <p:childTnLst>
                                    <p:set>
                                      <p:cBhvr>
                                        <p:cTn id="54" dur="1" fill="hold">
                                          <p:stCondLst>
                                            <p:cond delay="0"/>
                                          </p:stCondLst>
                                        </p:cTn>
                                        <p:tgtEl>
                                          <p:spTgt spid="11">
                                            <p:txEl>
                                              <p:pRg st="7" end="7"/>
                                            </p:txEl>
                                          </p:spTgt>
                                        </p:tgtEl>
                                        <p:attrNameLst>
                                          <p:attrName>style.visibility</p:attrName>
                                        </p:attrNameLst>
                                      </p:cBhvr>
                                      <p:to>
                                        <p:strVal val="visible"/>
                                      </p:to>
                                    </p:set>
                                    <p:anim calcmode="lin" valueType="num">
                                      <p:cBhvr additive="base">
                                        <p:cTn id="5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500"/>
                                  </p:stCondLst>
                                  <p:childTnLst>
                                    <p:set>
                                      <p:cBhvr>
                                        <p:cTn id="60" dur="1" fill="hold">
                                          <p:stCondLst>
                                            <p:cond delay="0"/>
                                          </p:stCondLst>
                                        </p:cTn>
                                        <p:tgtEl>
                                          <p:spTgt spid="11">
                                            <p:txEl>
                                              <p:pRg st="8" end="8"/>
                                            </p:txEl>
                                          </p:spTgt>
                                        </p:tgtEl>
                                        <p:attrNameLst>
                                          <p:attrName>style.visibility</p:attrName>
                                        </p:attrNameLst>
                                      </p:cBhvr>
                                      <p:to>
                                        <p:strVal val="visible"/>
                                      </p:to>
                                    </p:set>
                                    <p:anim calcmode="lin" valueType="num">
                                      <p:cBhvr additive="base">
                                        <p:cTn id="6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500"/>
                                  </p:stCondLst>
                                  <p:childTnLst>
                                    <p:set>
                                      <p:cBhvr>
                                        <p:cTn id="66" dur="1" fill="hold">
                                          <p:stCondLst>
                                            <p:cond delay="0"/>
                                          </p:stCondLst>
                                        </p:cTn>
                                        <p:tgtEl>
                                          <p:spTgt spid="11">
                                            <p:txEl>
                                              <p:pRg st="9" end="9"/>
                                            </p:txEl>
                                          </p:spTgt>
                                        </p:tgtEl>
                                        <p:attrNameLst>
                                          <p:attrName>style.visibility</p:attrName>
                                        </p:attrNameLst>
                                      </p:cBhvr>
                                      <p:to>
                                        <p:strVal val="visible"/>
                                      </p:to>
                                    </p:set>
                                    <p:anim calcmode="lin" valueType="num">
                                      <p:cBhvr additive="base">
                                        <p:cTn id="6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500"/>
                                  </p:stCondLst>
                                  <p:childTnLst>
                                    <p:set>
                                      <p:cBhvr>
                                        <p:cTn id="72" dur="1" fill="hold">
                                          <p:stCondLst>
                                            <p:cond delay="0"/>
                                          </p:stCondLst>
                                        </p:cTn>
                                        <p:tgtEl>
                                          <p:spTgt spid="11">
                                            <p:txEl>
                                              <p:pRg st="10" end="10"/>
                                            </p:txEl>
                                          </p:spTgt>
                                        </p:tgtEl>
                                        <p:attrNameLst>
                                          <p:attrName>style.visibility</p:attrName>
                                        </p:attrNameLst>
                                      </p:cBhvr>
                                      <p:to>
                                        <p:strVal val="visible"/>
                                      </p:to>
                                    </p:set>
                                    <p:anim calcmode="lin" valueType="num">
                                      <p:cBhvr additive="base">
                                        <p:cTn id="7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500"/>
                                  </p:stCondLst>
                                  <p:childTnLst>
                                    <p:set>
                                      <p:cBhvr>
                                        <p:cTn id="78" dur="1" fill="hold">
                                          <p:stCondLst>
                                            <p:cond delay="0"/>
                                          </p:stCondLst>
                                        </p:cTn>
                                        <p:tgtEl>
                                          <p:spTgt spid="11">
                                            <p:txEl>
                                              <p:pRg st="11" end="11"/>
                                            </p:txEl>
                                          </p:spTgt>
                                        </p:tgtEl>
                                        <p:attrNameLst>
                                          <p:attrName>style.visibility</p:attrName>
                                        </p:attrNameLst>
                                      </p:cBhvr>
                                      <p:to>
                                        <p:strVal val="visible"/>
                                      </p:to>
                                    </p:set>
                                    <p:anim calcmode="lin" valueType="num">
                                      <p:cBhvr additive="base">
                                        <p:cTn id="79"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500"/>
                                  </p:stCondLst>
                                  <p:childTnLst>
                                    <p:set>
                                      <p:cBhvr>
                                        <p:cTn id="84" dur="1" fill="hold">
                                          <p:stCondLst>
                                            <p:cond delay="0"/>
                                          </p:stCondLst>
                                        </p:cTn>
                                        <p:tgtEl>
                                          <p:spTgt spid="11">
                                            <p:txEl>
                                              <p:pRg st="12" end="12"/>
                                            </p:txEl>
                                          </p:spTgt>
                                        </p:tgtEl>
                                        <p:attrNameLst>
                                          <p:attrName>style.visibility</p:attrName>
                                        </p:attrNameLst>
                                      </p:cBhvr>
                                      <p:to>
                                        <p:strVal val="visible"/>
                                      </p:to>
                                    </p:set>
                                    <p:anim calcmode="lin" valueType="num">
                                      <p:cBhvr additive="base">
                                        <p:cTn id="8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500"/>
                                  </p:stCondLst>
                                  <p:childTnLst>
                                    <p:set>
                                      <p:cBhvr>
                                        <p:cTn id="90" dur="1" fill="hold">
                                          <p:stCondLst>
                                            <p:cond delay="0"/>
                                          </p:stCondLst>
                                        </p:cTn>
                                        <p:tgtEl>
                                          <p:spTgt spid="11">
                                            <p:txEl>
                                              <p:pRg st="13" end="13"/>
                                            </p:txEl>
                                          </p:spTgt>
                                        </p:tgtEl>
                                        <p:attrNameLst>
                                          <p:attrName>style.visibility</p:attrName>
                                        </p:attrNameLst>
                                      </p:cBhvr>
                                      <p:to>
                                        <p:strVal val="visible"/>
                                      </p:to>
                                    </p:set>
                                    <p:anim calcmode="lin" valueType="num">
                                      <p:cBhvr additive="base">
                                        <p:cTn id="91"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500"/>
                                  </p:stCondLst>
                                  <p:childTnLst>
                                    <p:set>
                                      <p:cBhvr>
                                        <p:cTn id="96" dur="1" fill="hold">
                                          <p:stCondLst>
                                            <p:cond delay="0"/>
                                          </p:stCondLst>
                                        </p:cTn>
                                        <p:tgtEl>
                                          <p:spTgt spid="11">
                                            <p:txEl>
                                              <p:pRg st="14" end="14"/>
                                            </p:txEl>
                                          </p:spTgt>
                                        </p:tgtEl>
                                        <p:attrNameLst>
                                          <p:attrName>style.visibility</p:attrName>
                                        </p:attrNameLst>
                                      </p:cBhvr>
                                      <p:to>
                                        <p:strVal val="visible"/>
                                      </p:to>
                                    </p:set>
                                    <p:anim calcmode="lin" valueType="num">
                                      <p:cBhvr additive="base">
                                        <p:cTn id="9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500"/>
                                  </p:stCondLst>
                                  <p:childTnLst>
                                    <p:set>
                                      <p:cBhvr>
                                        <p:cTn id="102" dur="1" fill="hold">
                                          <p:stCondLst>
                                            <p:cond delay="0"/>
                                          </p:stCondLst>
                                        </p:cTn>
                                        <p:tgtEl>
                                          <p:spTgt spid="11">
                                            <p:txEl>
                                              <p:pRg st="15" end="15"/>
                                            </p:txEl>
                                          </p:spTgt>
                                        </p:tgtEl>
                                        <p:attrNameLst>
                                          <p:attrName>style.visibility</p:attrName>
                                        </p:attrNameLst>
                                      </p:cBhvr>
                                      <p:to>
                                        <p:strVal val="visible"/>
                                      </p:to>
                                    </p:set>
                                    <p:anim calcmode="lin" valueType="num">
                                      <p:cBhvr additive="base">
                                        <p:cTn id="103"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573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Before any changes are introduced into the current application architecture, the customer is interested in hardening what is currently deployed in terms of security, redundancy, and overall optimization. In this challenge, you will leave the application structure as-is—leaving it running on VMs—but you will implement some changes to the deployments and configurations of the environment. You will need to address secrets, potential areas of attack, and resiliency within the application. You will also need to make sure the telemetry is captured from the application and the virtual machine.</a:t>
            </a:r>
          </a:p>
        </p:txBody>
      </p:sp>
    </p:spTree>
    <p:extLst>
      <p:ext uri="{BB962C8B-B14F-4D97-AF65-F5344CB8AC3E}">
        <p14:creationId xmlns:p14="http://schemas.microsoft.com/office/powerpoint/2010/main" val="30716761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Right-sizing VMs</a:t>
            </a:r>
          </a:p>
          <a:p>
            <a:pPr>
              <a:spcAft>
                <a:spcPts val="600"/>
              </a:spcAft>
              <a:buClr>
                <a:srgbClr val="0079D6"/>
              </a:buClr>
              <a:buFont typeface="Arial" panose="020B0604020202020204" pitchFamily="34" charset="0"/>
              <a:buChar char="•"/>
            </a:pPr>
            <a:r>
              <a:rPr lang="en-US" sz="1800" b="0" dirty="0">
                <a:effectLst/>
              </a:rPr>
              <a:t>Redundancy of VMs using Availability Zones and proper storage configurations</a:t>
            </a:r>
          </a:p>
          <a:p>
            <a:pPr>
              <a:spcAft>
                <a:spcPts val="600"/>
              </a:spcAft>
              <a:buClr>
                <a:srgbClr val="0079D6"/>
              </a:buClr>
              <a:buFont typeface="Arial" panose="020B0604020202020204" pitchFamily="34" charset="0"/>
              <a:buChar char="•"/>
            </a:pPr>
            <a:r>
              <a:rPr lang="en-US" sz="1800" b="0" dirty="0">
                <a:effectLst/>
              </a:rPr>
              <a:t>Securing network resources using NSGs</a:t>
            </a:r>
          </a:p>
          <a:p>
            <a:pPr>
              <a:spcAft>
                <a:spcPts val="600"/>
              </a:spcAft>
              <a:buClr>
                <a:srgbClr val="0079D6"/>
              </a:buClr>
              <a:buFont typeface="Arial" panose="020B0604020202020204" pitchFamily="34" charset="0"/>
              <a:buChar char="•"/>
            </a:pPr>
            <a:r>
              <a:rPr lang="en-US" sz="1800" b="0" dirty="0">
                <a:effectLst/>
              </a:rPr>
              <a:t>Implementing JIT on VMs</a:t>
            </a:r>
          </a:p>
          <a:p>
            <a:pPr>
              <a:spcAft>
                <a:spcPts val="600"/>
              </a:spcAft>
              <a:buClr>
                <a:srgbClr val="0079D6"/>
              </a:buClr>
              <a:buFont typeface="Arial" panose="020B0604020202020204" pitchFamily="34" charset="0"/>
              <a:buChar char="•"/>
            </a:pPr>
            <a:r>
              <a:rPr lang="en-US" sz="1800" b="0" dirty="0">
                <a:effectLst/>
              </a:rPr>
              <a:t>Discuss and properly configure RBAC based on RACI matrix</a:t>
            </a:r>
          </a:p>
          <a:p>
            <a:pPr>
              <a:spcAft>
                <a:spcPts val="600"/>
              </a:spcAft>
              <a:buClr>
                <a:srgbClr val="0079D6"/>
              </a:buClr>
              <a:buFont typeface="Arial" panose="020B0604020202020204" pitchFamily="34" charset="0"/>
              <a:buChar char="•"/>
            </a:pPr>
            <a:r>
              <a:rPr lang="en-US" sz="1800" b="0" dirty="0">
                <a:effectLst/>
              </a:rPr>
              <a:t>Discuss options for securing database connection strings and implement a solution </a:t>
            </a:r>
          </a:p>
          <a:p>
            <a:pPr>
              <a:spcAft>
                <a:spcPts val="600"/>
              </a:spcAft>
              <a:buClr>
                <a:srgbClr val="0079D6"/>
              </a:buClr>
              <a:buFont typeface="Arial" panose="020B0604020202020204" pitchFamily="34" charset="0"/>
              <a:buChar char="•"/>
            </a:pPr>
            <a:r>
              <a:rPr lang="en-US" sz="1800" b="0" dirty="0">
                <a:effectLst/>
              </a:rPr>
              <a:t>Adding Application Insights to an application</a:t>
            </a:r>
          </a:p>
          <a:p>
            <a:pPr>
              <a:spcAft>
                <a:spcPts val="600"/>
              </a:spcAft>
              <a:buClr>
                <a:srgbClr val="0079D6"/>
              </a:buClr>
              <a:buFont typeface="Arial" panose="020B0604020202020204" pitchFamily="34" charset="0"/>
              <a:buChar char="•"/>
            </a:pPr>
            <a:r>
              <a:rPr lang="en-US" sz="1800" b="0" dirty="0">
                <a:effectLst/>
              </a:rPr>
              <a:t>Configuring VM to send telemetry via Application Insights or Log Analytics agent</a:t>
            </a:r>
          </a:p>
          <a:p>
            <a:pPr>
              <a:spcAft>
                <a:spcPts val="600"/>
              </a:spcAft>
              <a:buClr>
                <a:srgbClr val="0079D6"/>
              </a:buClr>
              <a:buFont typeface="Arial" panose="020B0604020202020204" pitchFamily="34" charset="0"/>
              <a:buChar char="•"/>
            </a:pPr>
            <a:r>
              <a:rPr lang="en-US" sz="1800" b="0" dirty="0">
                <a:effectLst/>
              </a:rPr>
              <a:t>Replacing ELB with Application Gateway and configuring OWASP</a:t>
            </a:r>
          </a:p>
          <a:p>
            <a:pPr>
              <a:spcAft>
                <a:spcPts val="600"/>
              </a:spcAft>
              <a:buClr>
                <a:srgbClr val="0079D6"/>
              </a:buClr>
              <a:buFont typeface="Arial" panose="020B0604020202020204" pitchFamily="34" charset="0"/>
              <a:buChar char="•"/>
            </a:pPr>
            <a:r>
              <a:rPr lang="en-US" sz="1800" b="0" dirty="0">
                <a:effectLst/>
              </a:rPr>
              <a:t>Comparing performance to baselines and ensuring that business SLAs are met with changes in architecture</a:t>
            </a:r>
          </a:p>
          <a:p>
            <a:pPr>
              <a:spcAft>
                <a:spcPts val="600"/>
              </a:spcAft>
              <a:buClr>
                <a:srgbClr val="0079D6"/>
              </a:buClr>
              <a:buFont typeface="Arial" panose="020B0604020202020204" pitchFamily="34" charset="0"/>
              <a:buChar char="•"/>
            </a:pPr>
            <a:r>
              <a:rPr lang="en-US" sz="1800" b="0" dirty="0">
                <a:effectLst/>
              </a:rPr>
              <a:t>Discuss potential cost improvements</a:t>
            </a:r>
          </a:p>
        </p:txBody>
      </p:sp>
    </p:spTree>
    <p:extLst>
      <p:ext uri="{BB962C8B-B14F-4D97-AF65-F5344CB8AC3E}">
        <p14:creationId xmlns:p14="http://schemas.microsoft.com/office/powerpoint/2010/main" val="36802144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8841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list you created in </a:t>
            </a:r>
            <a:r>
              <a:rPr lang="en-US" sz="1800" i="1" dirty="0"/>
              <a:t>Challenge 1</a:t>
            </a:r>
            <a:r>
              <a:rPr lang="en-US" sz="1800" dirty="0"/>
              <a:t>. It will help serve as a guidepost for possible improvements.</a:t>
            </a:r>
          </a:p>
          <a:p>
            <a:pPr>
              <a:spcAft>
                <a:spcPts val="1200"/>
              </a:spcAft>
              <a:buClr>
                <a:srgbClr val="0079D6"/>
              </a:buClr>
              <a:buFont typeface="Arial" panose="020B0604020202020204" pitchFamily="34" charset="0"/>
              <a:buChar char="•"/>
            </a:pPr>
            <a:r>
              <a:rPr lang="en-US" sz="1800" dirty="0"/>
              <a:t>At this point, all infrastructure-focused team members should be familiar with Azure Bicep. Ideally, all team members should know how to use Azure Bicep. Implementation will require many hands-on contributors.</a:t>
            </a:r>
          </a:p>
          <a:p>
            <a:pPr>
              <a:spcAft>
                <a:spcPts val="1200"/>
              </a:spcAft>
              <a:buClr>
                <a:srgbClr val="0079D6"/>
              </a:buClr>
              <a:buFont typeface="Arial" panose="020B0604020202020204" pitchFamily="34" charset="0"/>
              <a:buChar char="•"/>
            </a:pPr>
            <a:r>
              <a:rPr lang="en-US" sz="1800" dirty="0"/>
              <a:t>Strategically determine which changes you will make and how you will make them. Ideally, you would make small changes in a </a:t>
            </a:r>
            <a:r>
              <a:rPr lang="en-US" sz="1800" i="1" dirty="0"/>
              <a:t>Staging</a:t>
            </a:r>
            <a:r>
              <a:rPr lang="en-US" sz="1800" dirty="0"/>
              <a:t> environment and test often. However, given the time constraints of this </a:t>
            </a:r>
            <a:r>
              <a:rPr lang="en-US" sz="1800" dirty="0" err="1"/>
              <a:t>OpenHack</a:t>
            </a:r>
            <a:r>
              <a:rPr lang="en-US" sz="1800" dirty="0"/>
              <a:t> and re-deploying the infrastructure can take 15-20 minutes, you may not have that option.  Therefore, make appropriate changes </a:t>
            </a:r>
            <a:r>
              <a:rPr lang="en-US" sz="1800" i="1" dirty="0"/>
              <a:t>in stages</a:t>
            </a:r>
            <a:r>
              <a:rPr lang="en-US" sz="1800" dirty="0"/>
              <a:t> (probably 4-6 stages) and test the performance of those stages.</a:t>
            </a:r>
          </a:p>
          <a:p>
            <a:pPr>
              <a:spcAft>
                <a:spcPts val="1200"/>
              </a:spcAft>
              <a:buClr>
                <a:srgbClr val="0079D6"/>
              </a:buClr>
              <a:buFont typeface="Arial" panose="020B0604020202020204" pitchFamily="34" charset="0"/>
              <a:buChar char="•"/>
            </a:pPr>
            <a:r>
              <a:rPr lang="en-US" sz="1800" dirty="0"/>
              <a:t>Prior to making any changes, discuss the pros and cons of those changes with your team and coach to determine the best route.</a:t>
            </a:r>
          </a:p>
          <a:p>
            <a:pPr>
              <a:spcAft>
                <a:spcPts val="1200"/>
              </a:spcAft>
              <a:buClr>
                <a:srgbClr val="0079D6"/>
              </a:buClr>
              <a:buFont typeface="Arial" panose="020B0604020202020204" pitchFamily="34" charset="0"/>
              <a:buChar char="•"/>
            </a:pPr>
            <a:r>
              <a:rPr lang="en-US" sz="1800" dirty="0"/>
              <a:t>Non-infrastructure team members may focus on updating Azure DevOps pipelines and Grafana dashboards, as necessary.</a:t>
            </a:r>
          </a:p>
        </p:txBody>
      </p:sp>
    </p:spTree>
    <p:extLst>
      <p:ext uri="{BB962C8B-B14F-4D97-AF65-F5344CB8AC3E}">
        <p14:creationId xmlns:p14="http://schemas.microsoft.com/office/powerpoint/2010/main" val="23470665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99885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dirty="0">
                <a:effectLst/>
              </a:rPr>
              <a:t>Often, customers choose to build their own environments for services already managed by Microsoft or its partners. This customer is no different. In this challenge, you will begin migrating the components of the web application to Azure's various PaaS offerings. As you migrate the application and configure its services, you must consider all pillars of the Microsoft Well-Architected Framework. With your implementation, you will need to ensure that all of the customer's SLAs are able to be met </a:t>
            </a:r>
            <a:r>
              <a:rPr lang="en-US" sz="1800" b="0" i="1" dirty="0">
                <a:effectLst/>
              </a:rPr>
              <a:t>at all times</a:t>
            </a:r>
            <a:r>
              <a:rPr lang="en-US" sz="1800" b="0" dirty="0">
                <a:effectLst/>
              </a:rPr>
              <a:t> while maintaining adherence to the Microsoft Azure Well-Architected Framework. You will also need to make sure that your Grafana dashboards are updated to report desired metrics from the new resources. Finally, all alerts should be updated based on the new resources.</a:t>
            </a:r>
            <a:endParaRPr lang="en-US" sz="1800" dirty="0"/>
          </a:p>
        </p:txBody>
      </p:sp>
    </p:spTree>
    <p:extLst>
      <p:ext uri="{BB962C8B-B14F-4D97-AF65-F5344CB8AC3E}">
        <p14:creationId xmlns:p14="http://schemas.microsoft.com/office/powerpoint/2010/main" val="6737055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9610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Configuring Azure App Service for </a:t>
            </a:r>
            <a:r>
              <a:rPr lang="en-US" sz="1800" b="0" dirty="0" err="1">
                <a:effectLst/>
              </a:rPr>
              <a:t>autoscale</a:t>
            </a:r>
            <a:endParaRPr lang="en-US" sz="1800" dirty="0"/>
          </a:p>
          <a:p>
            <a:pPr>
              <a:spcAft>
                <a:spcPts val="600"/>
              </a:spcAft>
              <a:buClr>
                <a:srgbClr val="0079D6"/>
              </a:buClr>
              <a:buFont typeface="Arial" panose="020B0604020202020204" pitchFamily="34" charset="0"/>
              <a:buChar char="•"/>
            </a:pPr>
            <a:r>
              <a:rPr lang="en-US" sz="1800" b="0" dirty="0">
                <a:effectLst/>
              </a:rPr>
              <a:t>Securing Azure App Service</a:t>
            </a:r>
          </a:p>
          <a:p>
            <a:pPr>
              <a:spcAft>
                <a:spcPts val="600"/>
              </a:spcAft>
              <a:buClr>
                <a:srgbClr val="0079D6"/>
              </a:buClr>
              <a:buFont typeface="Arial" panose="020B0604020202020204" pitchFamily="34" charset="0"/>
              <a:buChar char="•"/>
            </a:pPr>
            <a:r>
              <a:rPr lang="en-US" sz="1800" b="0" dirty="0">
                <a:effectLst/>
              </a:rPr>
              <a:t>Configuring Azure SQL for failover</a:t>
            </a:r>
          </a:p>
          <a:p>
            <a:pPr>
              <a:spcAft>
                <a:spcPts val="600"/>
              </a:spcAft>
              <a:buClr>
                <a:srgbClr val="0079D6"/>
              </a:buClr>
              <a:buFont typeface="Arial" panose="020B0604020202020204" pitchFamily="34" charset="0"/>
              <a:buChar char="•"/>
            </a:pPr>
            <a:r>
              <a:rPr lang="en-US" sz="1800" b="0" dirty="0">
                <a:effectLst/>
              </a:rPr>
              <a:t>Using Key Vault in Azure App Service</a:t>
            </a:r>
          </a:p>
          <a:p>
            <a:pPr>
              <a:spcAft>
                <a:spcPts val="600"/>
              </a:spcAft>
              <a:buClr>
                <a:srgbClr val="0079D6"/>
              </a:buClr>
              <a:buFont typeface="Arial" panose="020B0604020202020204" pitchFamily="34" charset="0"/>
              <a:buChar char="•"/>
            </a:pPr>
            <a:r>
              <a:rPr lang="en-US" sz="1800" b="0" dirty="0">
                <a:effectLst/>
              </a:rPr>
              <a:t>Enabling SQL Always Encrypted</a:t>
            </a:r>
          </a:p>
          <a:p>
            <a:pPr>
              <a:spcAft>
                <a:spcPts val="600"/>
              </a:spcAft>
              <a:buClr>
                <a:srgbClr val="0079D6"/>
              </a:buClr>
              <a:buFont typeface="Arial" panose="020B0604020202020204" pitchFamily="34" charset="0"/>
              <a:buChar char="•"/>
            </a:pPr>
            <a:r>
              <a:rPr lang="en-US" sz="1800" b="0" dirty="0">
                <a:effectLst/>
              </a:rPr>
              <a:t>Leveraging private endpoints</a:t>
            </a:r>
          </a:p>
          <a:p>
            <a:pPr>
              <a:spcAft>
                <a:spcPts val="600"/>
              </a:spcAft>
              <a:buClr>
                <a:srgbClr val="0079D6"/>
              </a:buClr>
              <a:buFont typeface="Arial" panose="020B0604020202020204" pitchFamily="34" charset="0"/>
              <a:buChar char="•"/>
            </a:pPr>
            <a:r>
              <a:rPr lang="en-US" sz="1800" b="0" dirty="0">
                <a:effectLst/>
              </a:rPr>
              <a:t>Using Azure Batch</a:t>
            </a:r>
          </a:p>
          <a:p>
            <a:pPr>
              <a:spcAft>
                <a:spcPts val="600"/>
              </a:spcAft>
              <a:buClr>
                <a:srgbClr val="0079D6"/>
              </a:buClr>
              <a:buFont typeface="Arial" panose="020B0604020202020204" pitchFamily="34" charset="0"/>
              <a:buChar char="•"/>
            </a:pPr>
            <a:r>
              <a:rPr lang="en-US" sz="1800" b="0" dirty="0">
                <a:effectLst/>
              </a:rPr>
              <a:t>Continue comparing performance to baselines and ensuring that SLAs are met with changes in architecture</a:t>
            </a:r>
          </a:p>
          <a:p>
            <a:pPr>
              <a:spcAft>
                <a:spcPts val="600"/>
              </a:spcAft>
              <a:buClr>
                <a:srgbClr val="0079D6"/>
              </a:buClr>
              <a:buFont typeface="Arial" panose="020B0604020202020204" pitchFamily="34" charset="0"/>
              <a:buChar char="•"/>
            </a:pPr>
            <a:r>
              <a:rPr lang="en-US" sz="1800" b="0" dirty="0">
                <a:effectLst/>
              </a:rPr>
              <a:t>Failing a region while maintaining performance SLAs</a:t>
            </a:r>
          </a:p>
          <a:p>
            <a:pPr>
              <a:spcAft>
                <a:spcPts val="600"/>
              </a:spcAft>
              <a:buClr>
                <a:srgbClr val="0079D6"/>
              </a:buClr>
              <a:buFont typeface="Arial" panose="020B0604020202020204" pitchFamily="34" charset="0"/>
              <a:buChar char="•"/>
            </a:pPr>
            <a:r>
              <a:rPr lang="en-US" sz="1800" b="0" dirty="0">
                <a:effectLst/>
              </a:rPr>
              <a:t>Reporting on PaaS services</a:t>
            </a:r>
          </a:p>
        </p:txBody>
      </p:sp>
    </p:spTree>
    <p:extLst>
      <p:ext uri="{BB962C8B-B14F-4D97-AF65-F5344CB8AC3E}">
        <p14:creationId xmlns:p14="http://schemas.microsoft.com/office/powerpoint/2010/main" val="40273983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As with other challenges, it may be best to discuss with the team first, then delegate responsibilities. Much of the work can be accomplished </a:t>
            </a:r>
            <a:r>
              <a:rPr lang="en-US" sz="1800" i="1" dirty="0"/>
              <a:t>in parallel</a:t>
            </a:r>
            <a:r>
              <a:rPr lang="en-US" sz="1800" dirty="0"/>
              <a:t>.</a:t>
            </a:r>
          </a:p>
          <a:p>
            <a:pPr>
              <a:spcAft>
                <a:spcPts val="1200"/>
              </a:spcAft>
              <a:buClr>
                <a:srgbClr val="0079D6"/>
              </a:buClr>
              <a:buFont typeface="Arial" panose="020B0604020202020204" pitchFamily="34" charset="0"/>
              <a:buChar char="•"/>
            </a:pPr>
            <a:r>
              <a:rPr lang="en-US" sz="1800" dirty="0"/>
              <a:t>The application must remain operational during the transition. Can the application be migrated in stages? Can it run simultaneously on IaaS and PaaS?</a:t>
            </a:r>
          </a:p>
          <a:p>
            <a:pPr>
              <a:spcAft>
                <a:spcPts val="1200"/>
              </a:spcAft>
              <a:buClr>
                <a:srgbClr val="0079D6"/>
              </a:buClr>
              <a:buFont typeface="Arial" panose="020B0604020202020204" pitchFamily="34" charset="0"/>
              <a:buChar char="•"/>
            </a:pPr>
            <a:r>
              <a:rPr lang="en-US" sz="1800" dirty="0"/>
              <a:t>Determine the best way to predict scale and resulting costs when deploying (or migrating) a workload to PaaS.</a:t>
            </a:r>
          </a:p>
          <a:p>
            <a:pPr>
              <a:spcAft>
                <a:spcPts val="1200"/>
              </a:spcAft>
              <a:buClr>
                <a:srgbClr val="0079D6"/>
              </a:buClr>
              <a:buFont typeface="Arial" panose="020B0604020202020204" pitchFamily="34" charset="0"/>
              <a:buChar char="•"/>
            </a:pPr>
            <a:r>
              <a:rPr lang="en-US" sz="1800" dirty="0"/>
              <a:t>Security strategies for IaaS and PaaS are similar in some areas, different in others. What ways are they similar? What ways are they different? Make sure any PaaS solution that you introduce is highly secured. This includes the infrastructure and application components.</a:t>
            </a:r>
          </a:p>
          <a:p>
            <a:pPr>
              <a:spcAft>
                <a:spcPts val="1200"/>
              </a:spcAft>
              <a:buClr>
                <a:srgbClr val="0079D6"/>
              </a:buClr>
              <a:buFont typeface="Arial" panose="020B0604020202020204" pitchFamily="34" charset="0"/>
              <a:buChar char="•"/>
            </a:pPr>
            <a:r>
              <a:rPr lang="en-US" sz="1800" dirty="0"/>
              <a:t>Determine the changes that you will need to make to automate the deployments of the infrastructure and the application.</a:t>
            </a:r>
          </a:p>
        </p:txBody>
      </p:sp>
    </p:spTree>
    <p:extLst>
      <p:ext uri="{BB962C8B-B14F-4D97-AF65-F5344CB8AC3E}">
        <p14:creationId xmlns:p14="http://schemas.microsoft.com/office/powerpoint/2010/main" val="5973120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14828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To maintain performance, think about </a:t>
            </a:r>
            <a:r>
              <a:rPr lang="en-US" sz="1800" i="1" dirty="0"/>
              <a:t>proactive</a:t>
            </a:r>
            <a:r>
              <a:rPr lang="en-US" sz="1800" dirty="0"/>
              <a:t> scale configurations. How can you scale the application proactively to maintain performance without sacrificing costs (too much)? Also, remember to configure “scale in” settings.</a:t>
            </a:r>
          </a:p>
          <a:p>
            <a:pPr>
              <a:spcAft>
                <a:spcPts val="1200"/>
              </a:spcAft>
              <a:buClr>
                <a:srgbClr val="0079D6"/>
              </a:buClr>
              <a:buFont typeface="Arial" panose="020B0604020202020204" pitchFamily="34" charset="0"/>
              <a:buChar char="•"/>
            </a:pPr>
            <a:r>
              <a:rPr lang="en-US" sz="1800" dirty="0"/>
              <a:t>For dashboards, start by attempting to “translate” the performance counters you were reporting for IaaS to PaaS. Which performance counters can be re-used (just updating the resource in Grafana from VM to App Service)? Where performance counters need to be dropped, or are no longer available? What additional data is available from PaaS services that was not available with IaaS?</a:t>
            </a:r>
          </a:p>
        </p:txBody>
      </p:sp>
    </p:spTree>
    <p:extLst>
      <p:ext uri="{BB962C8B-B14F-4D97-AF65-F5344CB8AC3E}">
        <p14:creationId xmlns:p14="http://schemas.microsoft.com/office/powerpoint/2010/main" val="6251350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53151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560982" cy="923330"/>
          </a:xfrm>
        </p:spPr>
        <p:txBody>
          <a:bodyPr/>
          <a:lstStyle/>
          <a:p>
            <a:r>
              <a:rPr lang="en-US" dirty="0"/>
              <a:t>Microsoft Azure Well-Architected Framework</a:t>
            </a:r>
            <a:br>
              <a:rPr lang="en-US" dirty="0"/>
            </a:br>
            <a:r>
              <a:rPr lang="en-US" sz="2400" dirty="0"/>
              <a:t>Success Factors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36395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In the previous challenge, you may have elected to move the API to Azure Functions. If so, great! If not, here is your chance. In this challenge, you will separate the web front-end (WFE) from its services layer (API). Upon doing so, you will move the service layer to Azure Functions. In light of the Microsoft Azure Well-Architected Framework, you will also need to configure Azure Functions accordingly.</a:t>
            </a:r>
          </a:p>
        </p:txBody>
      </p:sp>
    </p:spTree>
    <p:extLst>
      <p:ext uri="{BB962C8B-B14F-4D97-AF65-F5344CB8AC3E}">
        <p14:creationId xmlns:p14="http://schemas.microsoft.com/office/powerpoint/2010/main" val="37817184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2870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Separating an application's front-end from its API</a:t>
            </a:r>
          </a:p>
          <a:p>
            <a:pPr>
              <a:spcAft>
                <a:spcPts val="600"/>
              </a:spcAft>
              <a:buClr>
                <a:srgbClr val="0079D6"/>
              </a:buClr>
              <a:buFont typeface="Arial" panose="020B0604020202020204" pitchFamily="34" charset="0"/>
              <a:buChar char="•"/>
            </a:pPr>
            <a:r>
              <a:rPr lang="en-US" sz="1800" b="0" dirty="0">
                <a:effectLst/>
              </a:rPr>
              <a:t>Securing of Azure Functions</a:t>
            </a:r>
          </a:p>
          <a:p>
            <a:pPr>
              <a:spcAft>
                <a:spcPts val="600"/>
              </a:spcAft>
              <a:buClr>
                <a:srgbClr val="0079D6"/>
              </a:buClr>
              <a:buFont typeface="Arial" panose="020B0604020202020204" pitchFamily="34" charset="0"/>
              <a:buChar char="•"/>
            </a:pPr>
            <a:r>
              <a:rPr lang="en-US" sz="1800" b="0" dirty="0">
                <a:effectLst/>
              </a:rPr>
              <a:t>Configuring autoscaling of Azure Functions</a:t>
            </a:r>
          </a:p>
          <a:p>
            <a:pPr>
              <a:spcAft>
                <a:spcPts val="600"/>
              </a:spcAft>
              <a:buClr>
                <a:srgbClr val="0079D6"/>
              </a:buClr>
              <a:buFont typeface="Arial" panose="020B0604020202020204" pitchFamily="34" charset="0"/>
              <a:buChar char="•"/>
            </a:pPr>
            <a:r>
              <a:rPr lang="en-US" sz="1800" b="0" dirty="0">
                <a:effectLst/>
              </a:rPr>
              <a:t>Instrumenting Azure Functions with Application Insights</a:t>
            </a:r>
          </a:p>
          <a:p>
            <a:pPr>
              <a:spcAft>
                <a:spcPts val="600"/>
              </a:spcAft>
              <a:buClr>
                <a:srgbClr val="0079D6"/>
              </a:buClr>
              <a:buFont typeface="Arial" panose="020B0604020202020204" pitchFamily="34" charset="0"/>
              <a:buChar char="•"/>
            </a:pPr>
            <a:r>
              <a:rPr lang="en-US" sz="1800" b="0" dirty="0">
                <a:effectLst/>
              </a:rPr>
              <a:t>Discuss the various billing models of Azure Functions and the reasoning behind which one was chosen in the case of this challenge</a:t>
            </a:r>
          </a:p>
          <a:p>
            <a:pPr>
              <a:spcAft>
                <a:spcPts val="600"/>
              </a:spcAft>
              <a:buClr>
                <a:srgbClr val="0079D6"/>
              </a:buClr>
              <a:buFont typeface="Arial" panose="020B0604020202020204" pitchFamily="34" charset="0"/>
              <a:buChar char="•"/>
            </a:pPr>
            <a:r>
              <a:rPr lang="en-US" sz="1800" b="0" dirty="0">
                <a:effectLst/>
              </a:rPr>
              <a:t>Discuss the benefits of separating the two layers of the application</a:t>
            </a:r>
          </a:p>
          <a:p>
            <a:pPr>
              <a:spcAft>
                <a:spcPts val="600"/>
              </a:spcAft>
              <a:buClr>
                <a:srgbClr val="0079D6"/>
              </a:buClr>
              <a:buFont typeface="Arial" panose="020B0604020202020204" pitchFamily="34" charset="0"/>
              <a:buChar char="•"/>
            </a:pPr>
            <a:r>
              <a:rPr lang="en-US" sz="1800" b="0" dirty="0">
                <a:effectLst/>
              </a:rPr>
              <a:t>Continuing to compare performance to baselines and ensuring that business SLAs are met with introduction of Azure Functions</a:t>
            </a:r>
          </a:p>
        </p:txBody>
      </p:sp>
    </p:spTree>
    <p:extLst>
      <p:ext uri="{BB962C8B-B14F-4D97-AF65-F5344CB8AC3E}">
        <p14:creationId xmlns:p14="http://schemas.microsoft.com/office/powerpoint/2010/main" val="9831350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35756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This challenge will primarily involve some application refactoring. You will need to move the current API endpoints to Azure Functions.</a:t>
            </a:r>
          </a:p>
          <a:p>
            <a:pPr>
              <a:spcAft>
                <a:spcPts val="1200"/>
              </a:spcAft>
              <a:buClr>
                <a:srgbClr val="0079D6"/>
              </a:buClr>
              <a:buFont typeface="Arial" panose="020B0604020202020204" pitchFamily="34" charset="0"/>
              <a:buChar char="•"/>
            </a:pPr>
            <a:r>
              <a:rPr lang="en-US" sz="1800" dirty="0"/>
              <a:t>Perhaps the easiest thing to do is, first, identify the current endpoints. Then, determine how they will be arranged in the Azure Functions. Finally, copy and paste the API code to its respective HTTP Trigger function.</a:t>
            </a:r>
          </a:p>
          <a:p>
            <a:pPr>
              <a:spcAft>
                <a:spcPts val="1200"/>
              </a:spcAft>
              <a:buClr>
                <a:srgbClr val="0079D6"/>
              </a:buClr>
              <a:buFont typeface="Arial" panose="020B0604020202020204" pitchFamily="34" charset="0"/>
              <a:buChar char="•"/>
            </a:pPr>
            <a:r>
              <a:rPr lang="en-US" sz="1800" dirty="0"/>
              <a:t>It could be very easy to attempt to over-architect this solution. Resist the urge. Remember, you (or </a:t>
            </a:r>
            <a:r>
              <a:rPr lang="en-US" sz="1800" dirty="0" err="1"/>
              <a:t>Woodgrove</a:t>
            </a:r>
            <a:r>
              <a:rPr lang="en-US" sz="1800" dirty="0"/>
              <a:t> Bank) can also add additional architecture later. What is the minimum configuration necessary to secure and optimize the API?</a:t>
            </a:r>
          </a:p>
        </p:txBody>
      </p:sp>
    </p:spTree>
    <p:extLst>
      <p:ext uri="{BB962C8B-B14F-4D97-AF65-F5344CB8AC3E}">
        <p14:creationId xmlns:p14="http://schemas.microsoft.com/office/powerpoint/2010/main" val="20507282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607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The application, unfortunately, is still using legacy database connection strings. This means that there are still identities (SQL or Azure AD) that are used to connect the application to the database. In this challenge, you will refactor your application to leverage managed identities for database connectivity and remove application-specific named users from the database.</a:t>
            </a:r>
          </a:p>
        </p:txBody>
      </p:sp>
    </p:spTree>
    <p:extLst>
      <p:ext uri="{BB962C8B-B14F-4D97-AF65-F5344CB8AC3E}">
        <p14:creationId xmlns:p14="http://schemas.microsoft.com/office/powerpoint/2010/main" val="8747342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726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Using managed identities for database connectivity</a:t>
            </a:r>
          </a:p>
          <a:p>
            <a:pPr>
              <a:spcAft>
                <a:spcPts val="600"/>
              </a:spcAft>
              <a:buClr>
                <a:srgbClr val="0079D6"/>
              </a:buClr>
              <a:buFont typeface="Arial" panose="020B0604020202020204" pitchFamily="34" charset="0"/>
              <a:buChar char="•"/>
            </a:pPr>
            <a:r>
              <a:rPr lang="en-US" sz="1800" b="0" dirty="0">
                <a:effectLst/>
              </a:rPr>
              <a:t>Understand and discuss the benefits of managed identities in terms of the Microsoft Azure Well-Architected Framework</a:t>
            </a:r>
          </a:p>
          <a:p>
            <a:pPr>
              <a:spcAft>
                <a:spcPts val="600"/>
              </a:spcAft>
              <a:buClr>
                <a:srgbClr val="0079D6"/>
              </a:buClr>
              <a:buFont typeface="Arial" panose="020B0604020202020204" pitchFamily="34" charset="0"/>
              <a:buChar char="•"/>
            </a:pPr>
            <a:r>
              <a:rPr lang="en-US" sz="1800" dirty="0"/>
              <a:t>Enabling data encryption in transit and at rest.</a:t>
            </a:r>
            <a:endParaRPr lang="en-US" sz="1800" b="0" dirty="0">
              <a:effectLst/>
            </a:endParaRPr>
          </a:p>
        </p:txBody>
      </p:sp>
    </p:spTree>
    <p:extLst>
      <p:ext uri="{BB962C8B-B14F-4D97-AF65-F5344CB8AC3E}">
        <p14:creationId xmlns:p14="http://schemas.microsoft.com/office/powerpoint/2010/main" val="327856559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172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Don’t try to overcomplicate things and do more work than necessary. This challenge is pretty straightforward and should not take you long to complete.</a:t>
            </a:r>
          </a:p>
          <a:p>
            <a:pPr>
              <a:spcAft>
                <a:spcPts val="1200"/>
              </a:spcAft>
              <a:buClr>
                <a:srgbClr val="0079D6"/>
              </a:buClr>
              <a:buFont typeface="Arial" panose="020B0604020202020204" pitchFamily="34" charset="0"/>
              <a:buChar char="•"/>
            </a:pPr>
            <a:r>
              <a:rPr lang="en-US" sz="1800" dirty="0"/>
              <a:t>Make sure you have configured an AD-based database administrator. This is required prior to using any type of AD-managed identity for connectivity.</a:t>
            </a:r>
          </a:p>
        </p:txBody>
      </p:sp>
    </p:spTree>
    <p:extLst>
      <p:ext uri="{BB962C8B-B14F-4D97-AF65-F5344CB8AC3E}">
        <p14:creationId xmlns:p14="http://schemas.microsoft.com/office/powerpoint/2010/main" val="12244088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88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You have already introduced Application Insights into your application. However, the customer is finding it difficult to correlate errors between the web front-end and the backend. In this challenge, you will </a:t>
            </a:r>
            <a:r>
              <a:rPr lang="en-US" sz="1800" b="0" i="1" dirty="0">
                <a:effectLst/>
              </a:rPr>
              <a:t>discuss </a:t>
            </a:r>
            <a:r>
              <a:rPr lang="en-US" sz="1800" b="0" dirty="0">
                <a:effectLst/>
              </a:rPr>
              <a:t>approaches to implementing the capturing of correlation data when an error occurs in the application. Remember, solutions should consider all pillars of the Microsoft Azure Well-Architected Framework.</a:t>
            </a:r>
          </a:p>
        </p:txBody>
      </p:sp>
    </p:spTree>
    <p:extLst>
      <p:ext uri="{BB962C8B-B14F-4D97-AF65-F5344CB8AC3E}">
        <p14:creationId xmlns:p14="http://schemas.microsoft.com/office/powerpoint/2010/main" val="3538293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050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Discuss techniques for capturing correlation data</a:t>
            </a:r>
          </a:p>
          <a:p>
            <a:pPr>
              <a:spcAft>
                <a:spcPts val="600"/>
              </a:spcAft>
              <a:buClr>
                <a:srgbClr val="0079D6"/>
              </a:buClr>
              <a:buFont typeface="Arial" panose="020B0604020202020204" pitchFamily="34" charset="0"/>
              <a:buChar char="•"/>
            </a:pPr>
            <a:r>
              <a:rPr lang="en-US" sz="1800" b="0" dirty="0">
                <a:effectLst/>
              </a:rPr>
              <a:t>Understand costs and security when storing correlation data</a:t>
            </a:r>
          </a:p>
          <a:p>
            <a:pPr>
              <a:spcAft>
                <a:spcPts val="600"/>
              </a:spcAft>
              <a:buClr>
                <a:srgbClr val="0079D6"/>
              </a:buClr>
              <a:buFont typeface="Arial" panose="020B0604020202020204" pitchFamily="34" charset="0"/>
              <a:buChar char="•"/>
            </a:pPr>
            <a:r>
              <a:rPr lang="en-US" sz="1800" b="0" dirty="0">
                <a:effectLst/>
              </a:rPr>
              <a:t>Understand how processing correlation data can impact application performance</a:t>
            </a:r>
          </a:p>
          <a:p>
            <a:pPr>
              <a:spcAft>
                <a:spcPts val="600"/>
              </a:spcAft>
              <a:buClr>
                <a:srgbClr val="0079D6"/>
              </a:buClr>
              <a:buFont typeface="Arial" panose="020B0604020202020204" pitchFamily="34" charset="0"/>
              <a:buChar char="•"/>
            </a:pPr>
            <a:r>
              <a:rPr lang="en-US" sz="1800" b="0" dirty="0">
                <a:effectLst/>
              </a:rPr>
              <a:t>Understand what data to capture in a distributed architecture</a:t>
            </a:r>
          </a:p>
        </p:txBody>
      </p:sp>
    </p:spTree>
    <p:extLst>
      <p:ext uri="{BB962C8B-B14F-4D97-AF65-F5344CB8AC3E}">
        <p14:creationId xmlns:p14="http://schemas.microsoft.com/office/powerpoint/2010/main" val="13288102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Shared understanding</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4715137"/>
          </a:xfrm>
        </p:spPr>
        <p:txBody>
          <a:bodyPr/>
          <a:lstStyle/>
          <a:p>
            <a:pPr>
              <a:spcAft>
                <a:spcPts val="1200"/>
              </a:spcAft>
              <a:buClr>
                <a:srgbClr val="0079D6"/>
              </a:buClr>
              <a:buFont typeface="Arial" panose="020B0604020202020204" pitchFamily="34" charset="0"/>
              <a:buChar char="•"/>
            </a:pPr>
            <a:r>
              <a:rPr lang="en-US" sz="1800" dirty="0"/>
              <a:t>The Microsoft Azure Well-Architected Framework </a:t>
            </a:r>
            <a:r>
              <a:rPr lang="en-US" sz="1800" dirty="0" err="1"/>
              <a:t>OpenHack</a:t>
            </a:r>
            <a:r>
              <a:rPr lang="en-US" sz="1800" dirty="0"/>
              <a:t> is </a:t>
            </a:r>
            <a:r>
              <a:rPr lang="en-US" sz="1800" b="1" dirty="0"/>
              <a:t>L400+</a:t>
            </a:r>
            <a:r>
              <a:rPr lang="en-US" sz="1800" dirty="0"/>
              <a:t>. In other words, it is much more difficult than your previous </a:t>
            </a:r>
            <a:r>
              <a:rPr lang="en-US" sz="1800" dirty="0" err="1"/>
              <a:t>OpenHacks</a:t>
            </a:r>
            <a:r>
              <a:rPr lang="en-US" sz="1800" dirty="0"/>
              <a:t>. Your technical depth </a:t>
            </a:r>
            <a:r>
              <a:rPr lang="en-US" sz="1800" i="1" dirty="0"/>
              <a:t>will</a:t>
            </a:r>
            <a:r>
              <a:rPr lang="en-US" sz="1800" dirty="0"/>
              <a:t> be stretched.</a:t>
            </a:r>
          </a:p>
          <a:p>
            <a:pPr>
              <a:spcAft>
                <a:spcPts val="1200"/>
              </a:spcAft>
              <a:buClr>
                <a:srgbClr val="0079D6"/>
              </a:buClr>
              <a:buFont typeface="Arial" panose="020B0604020202020204" pitchFamily="34" charset="0"/>
              <a:buChar char="•"/>
            </a:pPr>
            <a:r>
              <a:rPr lang="en-US" sz="1800" dirty="0"/>
              <a:t>Your team should be comprised of </a:t>
            </a:r>
            <a:r>
              <a:rPr lang="en-US" sz="1800" i="1" dirty="0"/>
              <a:t>experts</a:t>
            </a:r>
            <a:r>
              <a:rPr lang="en-US" sz="1800" dirty="0"/>
              <a:t> in their respective field of infrastructure, application development, DevOps, data, or security. This </a:t>
            </a:r>
            <a:r>
              <a:rPr lang="en-US" sz="1800" dirty="0" err="1"/>
              <a:t>OpenHack</a:t>
            </a:r>
            <a:r>
              <a:rPr lang="en-US" sz="1800" dirty="0"/>
              <a:t> is not recommended for architects who are intermediate or below in their focus area.</a:t>
            </a:r>
          </a:p>
          <a:p>
            <a:pPr>
              <a:spcAft>
                <a:spcPts val="1200"/>
              </a:spcAft>
              <a:buClr>
                <a:srgbClr val="0079D6"/>
              </a:buClr>
              <a:buFont typeface="Arial" panose="020B0604020202020204" pitchFamily="34" charset="0"/>
              <a:buChar char="•"/>
            </a:pPr>
            <a:r>
              <a:rPr lang="en-US" sz="1800" dirty="0"/>
              <a:t>There is a difference between </a:t>
            </a:r>
            <a:r>
              <a:rPr lang="en-US" sz="1800" i="1" dirty="0"/>
              <a:t>assessments </a:t>
            </a:r>
            <a:r>
              <a:rPr lang="en-US" sz="1800" dirty="0"/>
              <a:t>and </a:t>
            </a:r>
            <a:r>
              <a:rPr lang="en-US" sz="1800" i="1" dirty="0"/>
              <a:t>implementation</a:t>
            </a:r>
            <a:r>
              <a:rPr lang="en-US" sz="1800" dirty="0"/>
              <a:t>. While much of this </a:t>
            </a:r>
            <a:r>
              <a:rPr lang="en-US" sz="1800" dirty="0" err="1"/>
              <a:t>OpenHack</a:t>
            </a:r>
            <a:r>
              <a:rPr lang="en-US" sz="1800" dirty="0"/>
              <a:t> has teams implementing solutions, it is understood that your role may be to only conduct assessments and provide direction. However, we feel it is important to know the </a:t>
            </a:r>
            <a:r>
              <a:rPr lang="en-US" sz="1800" i="1" dirty="0"/>
              <a:t>intent</a:t>
            </a:r>
            <a:r>
              <a:rPr lang="en-US" sz="1800" dirty="0"/>
              <a:t> behind the questions of the Microsoft Azure Well-Architected Framework and Go-Live assessments so that you can coach and advise accordingly.</a:t>
            </a:r>
          </a:p>
          <a:p>
            <a:pPr>
              <a:spcAft>
                <a:spcPts val="1200"/>
              </a:spcAft>
              <a:buClr>
                <a:srgbClr val="0079D6"/>
              </a:buClr>
              <a:buFont typeface="Arial" panose="020B0604020202020204" pitchFamily="34" charset="0"/>
              <a:buChar char="•"/>
            </a:pPr>
            <a:r>
              <a:rPr lang="en-US" sz="1800" dirty="0"/>
              <a:t>This </a:t>
            </a:r>
            <a:r>
              <a:rPr lang="en-US" sz="1800" dirty="0" err="1"/>
              <a:t>OpenHack</a:t>
            </a:r>
            <a:r>
              <a:rPr lang="en-US" sz="1800" dirty="0"/>
              <a:t> prepares you for both live workloads (WAF) and proposed architectures for greenfield workloads (Go-Live). Each challenge is designed to upskill you across multiple areas within all five pillars. It is our intent that you recognize the cross-effects of each pillar regardless of which assessment you deliver.</a:t>
            </a:r>
          </a:p>
          <a:p>
            <a:pPr>
              <a:spcAft>
                <a:spcPts val="1200"/>
              </a:spcAft>
              <a:buClr>
                <a:srgbClr val="0079D6"/>
              </a:buClr>
              <a:buFont typeface="Arial" panose="020B0604020202020204" pitchFamily="34" charset="0"/>
              <a:buChar char="•"/>
            </a:pPr>
            <a:r>
              <a:rPr lang="en-US" sz="1800" dirty="0"/>
              <a:t>You are not expected to be an expert at everything. Instead, leverage your teammates and glean as much as you can from them.</a:t>
            </a:r>
          </a:p>
        </p:txBody>
      </p:sp>
    </p:spTree>
    <p:extLst>
      <p:ext uri="{BB962C8B-B14F-4D97-AF65-F5344CB8AC3E}">
        <p14:creationId xmlns:p14="http://schemas.microsoft.com/office/powerpoint/2010/main" val="30717278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898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Make sure you read the included references. They can help tremendously with determining a solid strategy.</a:t>
            </a:r>
          </a:p>
          <a:p>
            <a:pPr>
              <a:spcAft>
                <a:spcPts val="1200"/>
              </a:spcAft>
              <a:buClr>
                <a:srgbClr val="0079D6"/>
              </a:buClr>
              <a:buFont typeface="Arial" panose="020B0604020202020204" pitchFamily="34" charset="0"/>
              <a:buChar char="•"/>
            </a:pPr>
            <a:r>
              <a:rPr lang="en-US" sz="1800" dirty="0"/>
              <a:t>Ensure you store the right amount of data. Too little data provides very little insight for bug remediation; too much data can slow down application performance and increase costs. Find the right mix.</a:t>
            </a:r>
          </a:p>
          <a:p>
            <a:pPr>
              <a:spcAft>
                <a:spcPts val="1200"/>
              </a:spcAft>
              <a:buClr>
                <a:srgbClr val="0079D6"/>
              </a:buClr>
              <a:buFont typeface="Arial" panose="020B0604020202020204" pitchFamily="34" charset="0"/>
              <a:buChar char="•"/>
            </a:pPr>
            <a:r>
              <a:rPr lang="en-US" sz="1800" dirty="0"/>
              <a:t>Make sure you are not storing any type of PII. Your strategy, however, will need to include a way to correlate captured issues with the user(s) who experienced them.</a:t>
            </a:r>
          </a:p>
          <a:p>
            <a:pPr>
              <a:spcAft>
                <a:spcPts val="1200"/>
              </a:spcAft>
              <a:buClr>
                <a:srgbClr val="0079D6"/>
              </a:buClr>
              <a:buFont typeface="Arial" panose="020B0604020202020204" pitchFamily="34" charset="0"/>
              <a:buChar char="•"/>
            </a:pPr>
            <a:r>
              <a:rPr lang="en-US" sz="1800" dirty="0"/>
              <a:t>Determine how you will ensure that the same bug isn’t encountered in a future regression.</a:t>
            </a:r>
          </a:p>
        </p:txBody>
      </p:sp>
    </p:spTree>
    <p:extLst>
      <p:ext uri="{BB962C8B-B14F-4D97-AF65-F5344CB8AC3E}">
        <p14:creationId xmlns:p14="http://schemas.microsoft.com/office/powerpoint/2010/main" val="10087366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dirty="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Specific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dirty="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dirty="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aka.ms/OHPortal</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a:xfrm>
            <a:off x="4851401" y="3941660"/>
            <a:ext cx="7084436" cy="1107996"/>
          </a:xfrm>
        </p:spPr>
        <p:txBody>
          <a:bodyPr/>
          <a:lstStyle/>
          <a:p>
            <a:r>
              <a:rPr lang="en-US" dirty="0"/>
              <a:t>Microsoft Azure</a:t>
            </a:r>
            <a:br>
              <a:rPr lang="en-US" dirty="0"/>
            </a:br>
            <a:r>
              <a:rPr lang="en-US" dirty="0"/>
              <a:t>Well-Architected Framework</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a:xfrm>
            <a:off x="4851401" y="5049656"/>
            <a:ext cx="7084436" cy="338554"/>
          </a:xfrm>
        </p:spPr>
        <p:txBody>
          <a:bodyPr/>
          <a:lstStyle/>
          <a:p>
            <a:r>
              <a:rPr lang="en-US" dirty="0"/>
              <a:t>Challenge walkthrough for </a:t>
            </a:r>
            <a:r>
              <a:rPr lang="en-US" b="1" dirty="0">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357935851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30311074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103688907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guidance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5207579"/>
          </a:xfrm>
        </p:spPr>
        <p:txBody>
          <a:bodyPr/>
          <a:lstStyle/>
          <a:p>
            <a:r>
              <a:rPr lang="en-US" dirty="0"/>
              <a:t>You need to "watch the clock" for your table</a:t>
            </a:r>
          </a:p>
          <a:p>
            <a:r>
              <a:rPr lang="en-US" dirty="0">
                <a:solidFill>
                  <a:srgbClr val="0070C0"/>
                </a:solidFill>
                <a:latin typeface="Segoe UI Semibold" panose="020B0702040204020203" pitchFamily="34" charset="0"/>
                <a:cs typeface="Segoe UI Semibold" panose="020B0702040204020203" pitchFamily="34" charset="0"/>
              </a:rPr>
              <a:t>Do not </a:t>
            </a:r>
            <a:r>
              <a:rPr lang="en-US" dirty="0"/>
              <a:t>pressure your table to move faster if they are behind</a:t>
            </a:r>
          </a:p>
          <a:p>
            <a:pPr lvl="1"/>
            <a:r>
              <a:rPr lang="en-US" dirty="0"/>
              <a:t>Engage your lead coach(es) to discuss strategies for providing additional guidance to your table</a:t>
            </a:r>
          </a:p>
          <a:p>
            <a:pPr lvl="1"/>
            <a:r>
              <a:rPr lang="en-US" dirty="0"/>
              <a:t>Ask them if they have read the links in the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section of the challenge</a:t>
            </a:r>
          </a:p>
          <a:p>
            <a:r>
              <a:rPr lang="en-US" dirty="0"/>
              <a:t>Keep your table on task</a:t>
            </a:r>
          </a:p>
          <a:p>
            <a:pPr lvl="1"/>
            <a:r>
              <a:rPr lang="en-US" dirty="0"/>
              <a:t>You are </a:t>
            </a:r>
            <a:r>
              <a:rPr lang="en-US" i="1" dirty="0"/>
              <a:t>expected</a:t>
            </a:r>
            <a:r>
              <a:rPr lang="en-US" dirty="0"/>
              <a:t> to participate with the team. Their success highly depends on your </a:t>
            </a:r>
            <a:r>
              <a:rPr lang="en-US" i="1" dirty="0"/>
              <a:t>active</a:t>
            </a:r>
            <a:r>
              <a:rPr lang="en-US" dirty="0"/>
              <a:t> participation.</a:t>
            </a:r>
          </a:p>
          <a:p>
            <a:pPr lvl="1"/>
            <a:r>
              <a:rPr lang="en-US" dirty="0"/>
              <a:t>For each challenge, encourage them to plan as a team and discuss their plan with you before implementation</a:t>
            </a:r>
          </a:p>
          <a:p>
            <a:pPr lvl="1"/>
            <a:r>
              <a:rPr lang="en-US" dirty="0"/>
              <a:t>Encourage your team to pay close attention to each challenge’s cheat sheet and success criteria</a:t>
            </a:r>
          </a:p>
          <a:p>
            <a:pPr lvl="1"/>
            <a:r>
              <a:rPr lang="en-US" i="1" dirty="0"/>
              <a:t>Every</a:t>
            </a:r>
            <a:r>
              <a:rPr lang="en-US" dirty="0"/>
              <a:t> challenge will require something delivered by the attendees</a:t>
            </a:r>
          </a:p>
          <a:p>
            <a:pPr lvl="2"/>
            <a:r>
              <a:rPr lang="en-US" dirty="0"/>
              <a:t>You are encouraged to engage your table and make sure they know to check with you prior to implementation in each Challenge</a:t>
            </a:r>
          </a:p>
          <a:p>
            <a:pPr lvl="1"/>
            <a:r>
              <a:rPr lang="en-US" dirty="0"/>
              <a:t>Success in each challenge will require participation by </a:t>
            </a:r>
            <a:r>
              <a:rPr lang="en-US" i="1" dirty="0"/>
              <a:t>all</a:t>
            </a:r>
            <a:r>
              <a:rPr lang="en-US" dirty="0"/>
              <a:t> team members – infra, dev, data, security</a:t>
            </a:r>
          </a:p>
        </p:txBody>
      </p:sp>
    </p:spTree>
    <p:extLst>
      <p:ext uri="{BB962C8B-B14F-4D97-AF65-F5344CB8AC3E}">
        <p14:creationId xmlns:p14="http://schemas.microsoft.com/office/powerpoint/2010/main" val="335312691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Success Matrix</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4308872"/>
          </a:xfrm>
        </p:spPr>
        <p:txBody>
          <a:bodyPr/>
          <a:lstStyle/>
          <a:p>
            <a:r>
              <a:rPr lang="en-US" dirty="0"/>
              <a:t>Challenges require teams to meet or exceed core learning objectives</a:t>
            </a:r>
          </a:p>
          <a:p>
            <a:r>
              <a:rPr lang="en-US" dirty="0"/>
              <a:t>Success Matrix has been provided to ensure that teams accomplishments are measured </a:t>
            </a:r>
            <a:r>
              <a:rPr lang="en-US" i="1" dirty="0"/>
              <a:t>objectively</a:t>
            </a:r>
            <a:endParaRPr lang="en-US" dirty="0"/>
          </a:p>
          <a:p>
            <a:r>
              <a:rPr lang="en-US" dirty="0"/>
              <a:t>Success Matrix is located under “Coach Resources” in the </a:t>
            </a:r>
            <a:r>
              <a:rPr lang="en-US" dirty="0" err="1"/>
              <a:t>Opsgility</a:t>
            </a:r>
            <a:r>
              <a:rPr lang="en-US" dirty="0"/>
              <a:t> Sandbox</a:t>
            </a:r>
          </a:p>
          <a:p>
            <a:r>
              <a:rPr lang="en-US" dirty="0"/>
              <a:t>Team is required to satisfy 80% of the core learning objectives in order to pass the challenge</a:t>
            </a:r>
          </a:p>
          <a:p>
            <a:r>
              <a:rPr lang="en-US" dirty="0"/>
              <a:t>Do </a:t>
            </a:r>
            <a:r>
              <a:rPr lang="en-US" b="1" dirty="0"/>
              <a:t>NOT</a:t>
            </a:r>
            <a:r>
              <a:rPr lang="en-US" dirty="0"/>
              <a:t> share the Success Matrix with the team</a:t>
            </a:r>
          </a:p>
          <a:p>
            <a:endParaRPr lang="en-US" dirty="0"/>
          </a:p>
        </p:txBody>
      </p:sp>
    </p:spTree>
    <p:extLst>
      <p:ext uri="{BB962C8B-B14F-4D97-AF65-F5344CB8AC3E}">
        <p14:creationId xmlns:p14="http://schemas.microsoft.com/office/powerpoint/2010/main" val="199478490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and common strategies to accelerate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397009" y="1011198"/>
            <a:ext cx="11655078" cy="5478423"/>
          </a:xfrm>
        </p:spPr>
        <p:txBody>
          <a:bodyPr/>
          <a:lstStyle/>
          <a:p>
            <a:r>
              <a:rPr lang="en-US" sz="2000" dirty="0"/>
              <a:t>Challenge 3</a:t>
            </a:r>
          </a:p>
          <a:p>
            <a:pPr lvl="1"/>
            <a:r>
              <a:rPr lang="en-US" dirty="0"/>
              <a:t>Point out AAD Connect documentation</a:t>
            </a:r>
          </a:p>
          <a:p>
            <a:pPr lvl="2"/>
            <a:r>
              <a:rPr lang="en-US" sz="2000" dirty="0">
                <a:hlinkClick r:id="rId2"/>
              </a:rPr>
              <a:t>https://docs.microsoft.com/azure/active-directory/hybrid/how-to-connect-install-express</a:t>
            </a:r>
            <a:r>
              <a:rPr lang="en-US" sz="2000" dirty="0"/>
              <a:t> </a:t>
            </a:r>
          </a:p>
          <a:p>
            <a:pPr lvl="2"/>
            <a:r>
              <a:rPr lang="en-US" sz="2000" dirty="0">
                <a:hlinkClick r:id="rId3"/>
              </a:rPr>
              <a:t>https://docs.microsoft.com/azure/active-directory/hybrid/how-to-connect-install-custom</a:t>
            </a:r>
            <a:endParaRPr lang="en-US" sz="2000" dirty="0"/>
          </a:p>
          <a:p>
            <a:r>
              <a:rPr lang="en-US" sz="2000" dirty="0"/>
              <a:t>Challenge 4</a:t>
            </a:r>
          </a:p>
          <a:p>
            <a:pPr lvl="1"/>
            <a:r>
              <a:rPr lang="en-US" dirty="0"/>
              <a:t>Reminder that only CMAD1 and CMVPN1 need connectivity to Azure</a:t>
            </a:r>
          </a:p>
          <a:p>
            <a:pPr lvl="1"/>
            <a:r>
              <a:rPr lang="en-US" dirty="0"/>
              <a:t>Alter the requirements for AD availability to 99.9% (Single instance VM with Premium disk)</a:t>
            </a:r>
          </a:p>
          <a:p>
            <a:r>
              <a:rPr lang="en-US" sz="2000" dirty="0"/>
              <a:t>Challenge 5</a:t>
            </a:r>
          </a:p>
          <a:p>
            <a:pPr lvl="1"/>
            <a:r>
              <a:rPr lang="en-US" dirty="0"/>
              <a:t>Migrate only the public web app</a:t>
            </a:r>
          </a:p>
          <a:p>
            <a:r>
              <a:rPr lang="en-US" sz="2000" dirty="0"/>
              <a:t>Challenge 6</a:t>
            </a:r>
          </a:p>
          <a:p>
            <a:pPr lvl="1"/>
            <a:r>
              <a:rPr lang="en-US" dirty="0"/>
              <a:t>Migrate only the public web app</a:t>
            </a:r>
          </a:p>
          <a:p>
            <a:pPr lvl="1"/>
            <a:r>
              <a:rPr lang="en-US" dirty="0"/>
              <a:t>Point out that files can be copied via FTP</a:t>
            </a:r>
          </a:p>
          <a:p>
            <a:pPr lvl="2"/>
            <a:r>
              <a:rPr lang="en-US" sz="2000" dirty="0">
                <a:hlinkClick r:id="rId4"/>
              </a:rPr>
              <a:t>https://docs.microsoft.com/azure/app-service/deploy-ftp</a:t>
            </a:r>
            <a:r>
              <a:rPr lang="en-US" sz="2000" dirty="0"/>
              <a:t> </a:t>
            </a:r>
          </a:p>
          <a:p>
            <a:r>
              <a:rPr lang="en-US" sz="2000" dirty="0"/>
              <a:t>Challenge 8</a:t>
            </a:r>
          </a:p>
          <a:p>
            <a:pPr lvl="1"/>
            <a:r>
              <a:rPr lang="en-US" dirty="0"/>
              <a:t>Migrate only the public web app </a:t>
            </a:r>
          </a:p>
        </p:txBody>
      </p:sp>
    </p:spTree>
    <p:extLst>
      <p:ext uri="{BB962C8B-B14F-4D97-AF65-F5344CB8AC3E}">
        <p14:creationId xmlns:p14="http://schemas.microsoft.com/office/powerpoint/2010/main" val="42420042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Success Tips</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5478423"/>
          </a:xfrm>
        </p:spPr>
        <p:txBody>
          <a:bodyPr/>
          <a:lstStyle/>
          <a:p>
            <a:pPr>
              <a:spcAft>
                <a:spcPts val="1200"/>
              </a:spcAft>
              <a:buClr>
                <a:srgbClr val="0079D6"/>
              </a:buClr>
              <a:buFont typeface="Arial" panose="020B0604020202020204" pitchFamily="34" charset="0"/>
              <a:buChar char="•"/>
            </a:pPr>
            <a:r>
              <a:rPr lang="en-US" sz="1800" dirty="0"/>
              <a:t>Pay attention to the time expectation for each challenge and govern yourselves accordingly.</a:t>
            </a:r>
          </a:p>
          <a:p>
            <a:pPr>
              <a:spcAft>
                <a:spcPts val="1200"/>
              </a:spcAft>
              <a:buClr>
                <a:srgbClr val="0079D6"/>
              </a:buClr>
              <a:buFont typeface="Arial" panose="020B0604020202020204" pitchFamily="34" charset="0"/>
              <a:buChar char="•"/>
            </a:pPr>
            <a:r>
              <a:rPr lang="en-US" sz="1800" dirty="0"/>
              <a:t>Every challenge has a “Success Tips” section. These tips are designed as guideposts to lead you toward the right direction.</a:t>
            </a:r>
          </a:p>
          <a:p>
            <a:pPr>
              <a:spcAft>
                <a:spcPts val="1200"/>
              </a:spcAft>
              <a:buClr>
                <a:srgbClr val="0079D6"/>
              </a:buClr>
              <a:buFont typeface="Arial" panose="020B0604020202020204" pitchFamily="34" charset="0"/>
              <a:buChar char="•"/>
            </a:pPr>
            <a:r>
              <a:rPr lang="en-US" sz="1800" dirty="0"/>
              <a:t>Leverage your coach </a:t>
            </a:r>
            <a:r>
              <a:rPr lang="en-US" sz="1800" b="1" dirty="0"/>
              <a:t>as much as possible</a:t>
            </a:r>
            <a:r>
              <a:rPr lang="en-US" sz="1800" dirty="0"/>
              <a:t>. Your coach is expected to be available at all times. </a:t>
            </a:r>
          </a:p>
          <a:p>
            <a:pPr>
              <a:spcAft>
                <a:spcPts val="1200"/>
              </a:spcAft>
              <a:buClr>
                <a:srgbClr val="0079D6"/>
              </a:buClr>
              <a:buFont typeface="Arial" panose="020B0604020202020204" pitchFamily="34" charset="0"/>
              <a:buChar char="•"/>
            </a:pPr>
            <a:r>
              <a:rPr lang="en-US" sz="1800" dirty="0"/>
              <a:t>Additionally, continuously solicit feedback from your coach. The coaches are not expected to give answers, but they are here to ensure you continue to move through each challenge efficiently.</a:t>
            </a:r>
          </a:p>
          <a:p>
            <a:pPr>
              <a:spcAft>
                <a:spcPts val="1200"/>
              </a:spcAft>
              <a:buClr>
                <a:srgbClr val="0079D6"/>
              </a:buClr>
              <a:buFont typeface="Arial" panose="020B0604020202020204" pitchFamily="34" charset="0"/>
              <a:buChar char="•"/>
            </a:pPr>
            <a:r>
              <a:rPr lang="en-US" sz="1800" dirty="0"/>
              <a:t>Attendees on high DPI Windows devices such as Surface Books may wish to consider installing </a:t>
            </a:r>
            <a:r>
              <a:rPr lang="en-US" sz="1800" dirty="0">
                <a:hlinkClick r:id="rId3"/>
              </a:rPr>
              <a:t>mRemoteNG</a:t>
            </a:r>
            <a:r>
              <a:rPr lang="en-US" sz="1800" dirty="0"/>
              <a:t> to mitigate DPI scaling issues in the native Windows RDP client (note that this is not a requirement for this </a:t>
            </a:r>
            <a:r>
              <a:rPr lang="en-US" sz="1800" dirty="0" err="1"/>
              <a:t>OpenHack</a:t>
            </a:r>
            <a:r>
              <a:rPr lang="en-US" sz="1800" dirty="0"/>
              <a:t>, simply a lifehack)</a:t>
            </a:r>
          </a:p>
          <a:p>
            <a:pPr>
              <a:spcAft>
                <a:spcPts val="1200"/>
              </a:spcAft>
              <a:buClr>
                <a:srgbClr val="0079D6"/>
              </a:buClr>
              <a:buFont typeface="Arial" panose="020B0604020202020204" pitchFamily="34" charset="0"/>
              <a:buChar char="•"/>
            </a:pPr>
            <a:r>
              <a:rPr lang="en-US" sz="1800" dirty="0"/>
              <a:t>Attendees should not only read the overview, but also </a:t>
            </a:r>
          </a:p>
          <a:p>
            <a:pPr lvl="1">
              <a:spcAft>
                <a:spcPts val="1200"/>
              </a:spcAft>
              <a:buClr>
                <a:srgbClr val="0079D6"/>
              </a:buClr>
              <a:buFont typeface="Arial" panose="020B0604020202020204" pitchFamily="34" charset="0"/>
              <a:buChar char="•"/>
            </a:pPr>
            <a:r>
              <a:rPr lang="en-US" sz="1600" dirty="0"/>
              <a:t>Login to their Azure subscription and explore the resources that are deployed</a:t>
            </a:r>
          </a:p>
          <a:p>
            <a:pPr lvl="1">
              <a:spcAft>
                <a:spcPts val="1200"/>
              </a:spcAft>
              <a:buClr>
                <a:srgbClr val="0079D6"/>
              </a:buClr>
              <a:buFont typeface="Arial" panose="020B0604020202020204" pitchFamily="34" charset="0"/>
              <a:buChar char="•"/>
            </a:pPr>
            <a:r>
              <a:rPr lang="en-US" sz="1600" dirty="0"/>
              <a:t>Login to their Azure DevOps tenant to ensure all repositories are there</a:t>
            </a:r>
          </a:p>
          <a:p>
            <a:pPr>
              <a:spcAft>
                <a:spcPts val="1200"/>
              </a:spcAft>
              <a:buClr>
                <a:srgbClr val="0079D6"/>
              </a:buClr>
              <a:buFont typeface="Arial" panose="020B0604020202020204" pitchFamily="34" charset="0"/>
              <a:buChar char="•"/>
            </a:pPr>
            <a:r>
              <a:rPr lang="en-US" sz="1800" dirty="0"/>
              <a:t>Attendees should be very aware that they are working with a "production" environment before they get hands on keyboard</a:t>
            </a:r>
          </a:p>
        </p:txBody>
      </p:sp>
    </p:spTree>
    <p:extLst>
      <p:ext uri="{BB962C8B-B14F-4D97-AF65-F5344CB8AC3E}">
        <p14:creationId xmlns:p14="http://schemas.microsoft.com/office/powerpoint/2010/main" val="35111613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7082-601D-4883-936E-69CE898453AC}"/>
              </a:ext>
            </a:extLst>
          </p:cNvPr>
          <p:cNvSpPr>
            <a:spLocks noGrp="1"/>
          </p:cNvSpPr>
          <p:nvPr>
            <p:ph type="title"/>
          </p:nvPr>
        </p:nvSpPr>
        <p:spPr/>
        <p:txBody>
          <a:bodyPr/>
          <a:lstStyle/>
          <a:p>
            <a:r>
              <a:rPr lang="en-US" dirty="0"/>
              <a:t>For each challenge</a:t>
            </a:r>
          </a:p>
        </p:txBody>
      </p:sp>
      <p:sp>
        <p:nvSpPr>
          <p:cNvPr id="3" name="Text Placeholder 2">
            <a:extLst>
              <a:ext uri="{FF2B5EF4-FFF2-40B4-BE49-F238E27FC236}">
                <a16:creationId xmlns:a16="http://schemas.microsoft.com/office/drawing/2014/main" id="{59604232-C60E-46FE-A62E-D0D8C226FC9D}"/>
              </a:ext>
            </a:extLst>
          </p:cNvPr>
          <p:cNvSpPr>
            <a:spLocks noGrp="1"/>
          </p:cNvSpPr>
          <p:nvPr>
            <p:ph type="body" sz="quarter" idx="10"/>
          </p:nvPr>
        </p:nvSpPr>
        <p:spPr>
          <a:xfrm>
            <a:off x="536922" y="1124692"/>
            <a:ext cx="11655078" cy="4007251"/>
          </a:xfrm>
        </p:spPr>
        <p:txBody>
          <a:bodyPr/>
          <a:lstStyle/>
          <a:p>
            <a:pPr>
              <a:buFont typeface="Wingdings" panose="05000000000000000000" pitchFamily="2" charset="2"/>
              <a:buChar char="q"/>
            </a:pPr>
            <a:r>
              <a:rPr lang="en-US" sz="2200" dirty="0"/>
              <a:t> Introduce the Challenge and provide </a:t>
            </a:r>
            <a:r>
              <a:rPr lang="en-US" sz="2200" dirty="0">
                <a:solidFill>
                  <a:srgbClr val="0070C0"/>
                </a:solidFill>
                <a:latin typeface="Segoe UI Semibold" panose="020B0702040204020203" pitchFamily="34" charset="0"/>
                <a:cs typeface="Segoe UI Semibold" panose="020B0702040204020203" pitchFamily="34" charset="0"/>
              </a:rPr>
              <a:t>your</a:t>
            </a:r>
            <a:r>
              <a:rPr lang="en-US" sz="2200" dirty="0"/>
              <a:t> expectations for the table</a:t>
            </a:r>
          </a:p>
          <a:p>
            <a:pPr lvl="1">
              <a:buFont typeface="Wingdings" panose="05000000000000000000" pitchFamily="2" charset="2"/>
              <a:buChar char="q"/>
            </a:pPr>
            <a:r>
              <a:rPr lang="en-US" sz="1400" dirty="0"/>
              <a:t>Do </a:t>
            </a:r>
            <a:r>
              <a:rPr lang="en-US" sz="1400" b="1" dirty="0"/>
              <a:t>NOT</a:t>
            </a:r>
            <a:r>
              <a:rPr lang="en-US" sz="1400" dirty="0"/>
              <a:t> share the Success Matrix with the team. However, you can share some general expectations with the team.</a:t>
            </a:r>
          </a:p>
          <a:p>
            <a:pPr>
              <a:buFont typeface="Wingdings" panose="05000000000000000000" pitchFamily="2" charset="2"/>
              <a:buChar char="q"/>
            </a:pPr>
            <a:r>
              <a:rPr lang="en-US" sz="2200" dirty="0"/>
              <a:t> Encourage your team to plan and verify their plan with you</a:t>
            </a:r>
          </a:p>
          <a:p>
            <a:pPr>
              <a:buFont typeface="Wingdings" panose="05000000000000000000" pitchFamily="2" charset="2"/>
              <a:buChar char="q"/>
            </a:pPr>
            <a:r>
              <a:rPr lang="en-US" sz="2200" dirty="0"/>
              <a:t> Reinforce </a:t>
            </a:r>
            <a:r>
              <a:rPr lang="en-US" sz="2200" dirty="0">
                <a:solidFill>
                  <a:srgbClr val="0070C0"/>
                </a:solidFill>
                <a:latin typeface="Segoe UI Semibold" panose="020B0702040204020203" pitchFamily="34" charset="0"/>
                <a:cs typeface="Segoe UI Semibold" panose="020B0702040204020203" pitchFamily="34" charset="0"/>
              </a:rPr>
              <a:t>Reference</a:t>
            </a:r>
            <a:r>
              <a:rPr lang="en-US" sz="2200" dirty="0"/>
              <a:t> links available for the Challenge</a:t>
            </a:r>
          </a:p>
          <a:p>
            <a:pPr>
              <a:buFont typeface="Wingdings" panose="05000000000000000000" pitchFamily="2" charset="2"/>
              <a:buChar char="q"/>
            </a:pPr>
            <a:r>
              <a:rPr lang="en-US" sz="2200" dirty="0"/>
              <a:t> Verify the plan for the Challenge with your table and have them proceed</a:t>
            </a:r>
          </a:p>
          <a:p>
            <a:pPr>
              <a:buFont typeface="Wingdings" panose="05000000000000000000" pitchFamily="2" charset="2"/>
              <a:buChar char="q"/>
            </a:pPr>
            <a:r>
              <a:rPr lang="en-US" sz="2200" dirty="0"/>
              <a:t> After your table completes the Challenge, review the Success criteria with them</a:t>
            </a:r>
          </a:p>
          <a:p>
            <a:pPr lvl="1">
              <a:buFont typeface="Wingdings" panose="05000000000000000000" pitchFamily="2" charset="2"/>
              <a:buChar char="q"/>
            </a:pPr>
            <a:r>
              <a:rPr lang="en-US" sz="1400" dirty="0"/>
              <a:t>As the Success Matrix states, the team </a:t>
            </a:r>
            <a:r>
              <a:rPr lang="en-US" sz="1400" b="1" dirty="0"/>
              <a:t>MUST</a:t>
            </a:r>
            <a:r>
              <a:rPr lang="en-US" sz="1400" dirty="0"/>
              <a:t> acquire an 80% or higher grade across the core learning objectives.</a:t>
            </a:r>
          </a:p>
          <a:p>
            <a:pPr>
              <a:buFont typeface="Wingdings" panose="05000000000000000000" pitchFamily="2" charset="2"/>
              <a:buChar char="q"/>
            </a:pPr>
            <a:r>
              <a:rPr lang="en-US" sz="2200" dirty="0"/>
              <a:t> As a part of the Challenge retro, make sure you are calling out edge cases and / or differences in how the table solved the Challenge versus how the work would be performed at a customer site or in their own environment</a:t>
            </a:r>
          </a:p>
          <a:p>
            <a:pPr lvl="2">
              <a:buFont typeface="Arial" panose="020B0604020202020204" pitchFamily="34" charset="0"/>
              <a:buChar char="•"/>
            </a:pPr>
            <a:r>
              <a:rPr lang="en-US" dirty="0">
                <a:solidFill>
                  <a:srgbClr val="0070C0"/>
                </a:solidFill>
                <a:latin typeface="Segoe UI Semibold" panose="020B0702040204020203" pitchFamily="34" charset="0"/>
                <a:cs typeface="Segoe UI Semibold" panose="020B0702040204020203" pitchFamily="34" charset="0"/>
              </a:rPr>
              <a:t>This is a critical step! Do not let your table take away bad habits!</a:t>
            </a:r>
          </a:p>
        </p:txBody>
      </p:sp>
    </p:spTree>
    <p:extLst>
      <p:ext uri="{BB962C8B-B14F-4D97-AF65-F5344CB8AC3E}">
        <p14:creationId xmlns:p14="http://schemas.microsoft.com/office/powerpoint/2010/main" val="246370491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Environment stability</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2326791"/>
          </a:xfrm>
        </p:spPr>
        <p:txBody>
          <a:bodyPr/>
          <a:lstStyle/>
          <a:p>
            <a:r>
              <a:rPr lang="en-US" dirty="0"/>
              <a:t>The environment is considered “production.” All changes must be non-destructive.</a:t>
            </a:r>
          </a:p>
          <a:p>
            <a:r>
              <a:rPr lang="en-US" dirty="0"/>
              <a:t>Changes to the environment should be automated and conducted through Azure Bicep/ARM templates.</a:t>
            </a:r>
          </a:p>
          <a:p>
            <a:r>
              <a:rPr lang="en-US" dirty="0"/>
              <a:t>Teams should highly leverage Azure DevOps for automation.</a:t>
            </a:r>
          </a:p>
        </p:txBody>
      </p:sp>
    </p:spTree>
    <p:extLst>
      <p:ext uri="{BB962C8B-B14F-4D97-AF65-F5344CB8AC3E}">
        <p14:creationId xmlns:p14="http://schemas.microsoft.com/office/powerpoint/2010/main" val="27796197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0</a:t>
            </a:r>
            <a:br>
              <a:rPr lang="en-US" dirty="0"/>
            </a:br>
            <a:r>
              <a:rPr lang="en-US" dirty="0"/>
              <a:t>MVP</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29059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0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3914918"/>
          </a:xfrm>
        </p:spPr>
        <p:txBody>
          <a:bodyPr/>
          <a:lstStyle/>
          <a:p>
            <a:r>
              <a:rPr lang="en-US" sz="2400" dirty="0"/>
              <a:t>While there is no official Challenge 0 in the attendee guide, there are some things you can do to ensure you'll have a successful and productive hack</a:t>
            </a:r>
          </a:p>
          <a:p>
            <a:r>
              <a:rPr lang="en-US" sz="2400" dirty="0"/>
              <a:t>Encourage attendees on high DPI Windows devices such as Surface Books to install </a:t>
            </a:r>
            <a:r>
              <a:rPr lang="en-US" sz="2400" dirty="0" err="1">
                <a:hlinkClick r:id="rId2"/>
              </a:rPr>
              <a:t>mRemoteNG</a:t>
            </a:r>
            <a:r>
              <a:rPr lang="en-US" sz="2400" dirty="0"/>
              <a:t> to mitigate DPI scaling issues in the native Windows RDP client (note that this is not a requirement for this </a:t>
            </a:r>
            <a:r>
              <a:rPr lang="en-US" sz="2400" dirty="0" err="1"/>
              <a:t>OpenHack</a:t>
            </a:r>
            <a:r>
              <a:rPr lang="en-US" sz="2400" dirty="0"/>
              <a:t>, simply a lifehack)</a:t>
            </a:r>
          </a:p>
          <a:p>
            <a:r>
              <a:rPr lang="en-US" sz="2400" dirty="0"/>
              <a:t>Have attendees not only read the overview, but also </a:t>
            </a:r>
          </a:p>
          <a:p>
            <a:pPr lvl="1"/>
            <a:r>
              <a:rPr lang="en-US" dirty="0"/>
              <a:t>Login to their Azure subscription and explore the resources that are deployed</a:t>
            </a:r>
          </a:p>
          <a:p>
            <a:pPr lvl="1"/>
            <a:r>
              <a:rPr lang="en-US" dirty="0"/>
              <a:t>Login to their Azure DevOps tenant to ensure all repositories are there</a:t>
            </a:r>
          </a:p>
          <a:p>
            <a:r>
              <a:rPr lang="en-US" sz="2400" dirty="0"/>
              <a:t>Attendees should be very aware that they are working with a "production" environment before they get hands on keyboard</a:t>
            </a:r>
          </a:p>
        </p:txBody>
      </p:sp>
    </p:spTree>
    <p:extLst>
      <p:ext uri="{BB962C8B-B14F-4D97-AF65-F5344CB8AC3E}">
        <p14:creationId xmlns:p14="http://schemas.microsoft.com/office/powerpoint/2010/main" val="269923609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528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1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4294967295"/>
          </p:nvPr>
        </p:nvSpPr>
        <p:spPr>
          <a:xfrm>
            <a:off x="538163" y="1187450"/>
            <a:ext cx="11653837" cy="4579715"/>
          </a:xfrm>
        </p:spPr>
        <p:txBody>
          <a:bodyPr/>
          <a:lstStyle/>
          <a:p>
            <a:pPr marL="0" indent="0">
              <a:buNone/>
            </a:pPr>
            <a:r>
              <a:rPr lang="en-US" sz="2400" dirty="0"/>
              <a:t>This challenge is all about understanding the customer’s environment</a:t>
            </a:r>
            <a:endParaRPr lang="en-US" sz="2400" dirty="0">
              <a:latin typeface="Segoe UI Semibold" panose="020B0702040204020203" pitchFamily="34" charset="0"/>
              <a:cs typeface="Segoe UI Semibold" panose="020B0702040204020203" pitchFamily="34" charset="0"/>
            </a:endParaRPr>
          </a:p>
          <a:p>
            <a:pPr marL="0" indent="0">
              <a:buNone/>
            </a:pPr>
            <a:endParaRPr lang="en-US" sz="2400" dirty="0"/>
          </a:p>
          <a:p>
            <a:pPr marL="0" indent="0">
              <a:buNone/>
            </a:pPr>
            <a:r>
              <a:rPr lang="en-US" sz="2400" dirty="0"/>
              <a:t>Attendees should be targeting people, process, and technology</a:t>
            </a:r>
          </a:p>
          <a:p>
            <a:r>
              <a:rPr lang="en-US" sz="2400" dirty="0"/>
              <a:t>People</a:t>
            </a:r>
          </a:p>
          <a:p>
            <a:pPr lvl="1"/>
            <a:r>
              <a:rPr lang="en-US" sz="1800" dirty="0"/>
              <a:t>What roles will attendees take on?</a:t>
            </a:r>
          </a:p>
          <a:p>
            <a:pPr lvl="1"/>
            <a:r>
              <a:rPr lang="en-US" sz="1800" dirty="0"/>
              <a:t>What skillsets are at the table?</a:t>
            </a:r>
          </a:p>
          <a:p>
            <a:r>
              <a:rPr lang="en-US" sz="2400" dirty="0"/>
              <a:t>Process</a:t>
            </a:r>
          </a:p>
          <a:p>
            <a:pPr lvl="1"/>
            <a:r>
              <a:rPr lang="en-US" sz="1800" dirty="0"/>
              <a:t>How are they going to communicate?</a:t>
            </a:r>
          </a:p>
          <a:p>
            <a:pPr lvl="1"/>
            <a:r>
              <a:rPr lang="en-US" sz="1800" dirty="0"/>
              <a:t>How are they going to come to consensus on tooling?</a:t>
            </a:r>
          </a:p>
          <a:p>
            <a:r>
              <a:rPr lang="en-US" sz="2400" dirty="0"/>
              <a:t>Technology</a:t>
            </a:r>
          </a:p>
          <a:p>
            <a:pPr lvl="1"/>
            <a:r>
              <a:rPr lang="en-US" sz="1800" dirty="0"/>
              <a:t>Given the team’s knowledge, what tools and resources will be needed to satisfy the challenge requirements</a:t>
            </a:r>
          </a:p>
          <a:p>
            <a:pPr lvl="1"/>
            <a:r>
              <a:rPr lang="en-US" sz="1800" dirty="0"/>
              <a:t>Team should identify any knowledge and technical gaps</a:t>
            </a:r>
            <a:endParaRPr lang="en-US" sz="1400" dirty="0"/>
          </a:p>
        </p:txBody>
      </p:sp>
    </p:spTree>
    <p:extLst>
      <p:ext uri="{BB962C8B-B14F-4D97-AF65-F5344CB8AC3E}">
        <p14:creationId xmlns:p14="http://schemas.microsoft.com/office/powerpoint/2010/main" val="20244729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criteria</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434786"/>
          </a:xfrm>
        </p:spPr>
        <p:txBody>
          <a:bodyPr/>
          <a:lstStyle/>
          <a:p>
            <a:r>
              <a:rPr lang="en-US" sz="1800" dirty="0"/>
              <a:t>Attendees will need to be able to describe each pillar of the Microsoft Azure Well-Architected Framework along with each respective pillar’s core principles.</a:t>
            </a:r>
          </a:p>
          <a:p>
            <a:r>
              <a:rPr lang="en-US" sz="1800" dirty="0"/>
              <a:t>The attendees should have a list of all components in the architecture and demonstrate that they have researched the configuration.</a:t>
            </a:r>
          </a:p>
          <a:p>
            <a:r>
              <a:rPr lang="en-US" sz="1800" dirty="0"/>
              <a:t>Attendees should list any concerns in the application and its supporting architecture.</a:t>
            </a:r>
          </a:p>
          <a:p>
            <a:r>
              <a:rPr lang="en-US" sz="1800" dirty="0"/>
              <a:t>Attendees should demonstrate how to perform a </a:t>
            </a:r>
            <a:r>
              <a:rPr lang="en-US" sz="1800" i="1" dirty="0"/>
              <a:t>Cost Analysis</a:t>
            </a:r>
            <a:r>
              <a:rPr lang="en-US" sz="1800" dirty="0"/>
              <a:t> on the current subscription.</a:t>
            </a:r>
          </a:p>
          <a:p>
            <a:r>
              <a:rPr lang="en-US" sz="1800" dirty="0"/>
              <a:t>Attendees should add tags to the resources in the current workload based on department and demonstrate how to filter costs based on the department.</a:t>
            </a:r>
          </a:p>
          <a:p>
            <a:r>
              <a:rPr lang="en-US" sz="1800" dirty="0"/>
              <a:t>Attendees should use the Azure Pricing Calculator to estimate costs of future workloads.</a:t>
            </a:r>
          </a:p>
          <a:p>
            <a:r>
              <a:rPr lang="en-US" sz="1800" dirty="0"/>
              <a:t>Attendees should demonstrate and document load testing of the application.</a:t>
            </a:r>
          </a:p>
          <a:p>
            <a:r>
              <a:rPr lang="en-US" sz="1800" dirty="0"/>
              <a:t>Attendees should demonstrate and document stress testing of the application.</a:t>
            </a:r>
          </a:p>
        </p:txBody>
      </p:sp>
      <p:sp>
        <p:nvSpPr>
          <p:cNvPr id="6" name="Text Placeholder 2">
            <a:extLst>
              <a:ext uri="{FF2B5EF4-FFF2-40B4-BE49-F238E27FC236}">
                <a16:creationId xmlns:a16="http://schemas.microsoft.com/office/drawing/2014/main" id="{090EC63A-7008-49B5-8176-527A49ED17B2}"/>
              </a:ext>
            </a:extLst>
          </p:cNvPr>
          <p:cNvSpPr txBox="1">
            <a:spLocks/>
          </p:cNvSpPr>
          <p:nvPr/>
        </p:nvSpPr>
        <p:spPr>
          <a:xfrm>
            <a:off x="538162" y="6150784"/>
            <a:ext cx="113802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NOTE: A more complete set of success criteria, along with hints/suggestions, and coach references are available in the coach’s guide.</a:t>
            </a:r>
          </a:p>
        </p:txBody>
      </p:sp>
    </p:spTree>
    <p:extLst>
      <p:ext uri="{BB962C8B-B14F-4D97-AF65-F5344CB8AC3E}">
        <p14:creationId xmlns:p14="http://schemas.microsoft.com/office/powerpoint/2010/main" val="185860414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4518160"/>
          </a:xfrm>
        </p:spPr>
        <p:txBody>
          <a:bodyPr/>
          <a:lstStyle/>
          <a:p>
            <a:pPr marL="457200" indent="-457200">
              <a:buFont typeface="+mj-lt"/>
              <a:buAutoNum type="arabicPeriod"/>
            </a:pPr>
            <a:r>
              <a:rPr lang="en-US" sz="2000" dirty="0"/>
              <a:t>What are the pillars of the Well-Architected Framework?</a:t>
            </a:r>
          </a:p>
          <a:p>
            <a:pPr marL="457200" indent="-457200">
              <a:buFont typeface="+mj-lt"/>
              <a:buAutoNum type="arabicPeriod"/>
            </a:pPr>
            <a:r>
              <a:rPr lang="en-US" sz="2000" dirty="0"/>
              <a:t>What components have been identified in the customer’s architecture that are specific to:</a:t>
            </a:r>
          </a:p>
          <a:p>
            <a:pPr marL="914400" lvl="1" indent="-457200">
              <a:buFont typeface="+mj-lt"/>
              <a:buAutoNum type="arabicPeriod"/>
            </a:pPr>
            <a:r>
              <a:rPr lang="en-US" sz="1600" dirty="0"/>
              <a:t>Infrastructure</a:t>
            </a:r>
          </a:p>
          <a:p>
            <a:pPr marL="914400" lvl="1" indent="-457200">
              <a:buFont typeface="+mj-lt"/>
              <a:buAutoNum type="arabicPeriod"/>
            </a:pPr>
            <a:r>
              <a:rPr lang="en-US" sz="1600" dirty="0"/>
              <a:t>Application</a:t>
            </a:r>
          </a:p>
          <a:p>
            <a:pPr marL="914400" lvl="1" indent="-457200">
              <a:buFont typeface="+mj-lt"/>
              <a:buAutoNum type="arabicPeriod"/>
            </a:pPr>
            <a:r>
              <a:rPr lang="en-US" sz="1600" dirty="0"/>
              <a:t>Security</a:t>
            </a:r>
          </a:p>
          <a:p>
            <a:pPr marL="457200" indent="-457200">
              <a:buFont typeface="+mj-lt"/>
              <a:buAutoNum type="arabicPeriod"/>
            </a:pPr>
            <a:r>
              <a:rPr lang="en-US" sz="2000" dirty="0"/>
              <a:t>What improvements can be made in the customer’s architecture that are specific to:</a:t>
            </a:r>
          </a:p>
          <a:p>
            <a:pPr marL="914400" lvl="1" indent="-457200">
              <a:buFont typeface="+mj-lt"/>
              <a:buAutoNum type="arabicPeriod"/>
            </a:pPr>
            <a:r>
              <a:rPr lang="en-US" sz="1600" dirty="0"/>
              <a:t>Costs</a:t>
            </a:r>
          </a:p>
          <a:p>
            <a:pPr marL="914400" lvl="1" indent="-457200">
              <a:buFont typeface="+mj-lt"/>
              <a:buAutoNum type="arabicPeriod"/>
            </a:pPr>
            <a:r>
              <a:rPr lang="en-US" sz="1600" dirty="0"/>
              <a:t>Operations and management</a:t>
            </a:r>
          </a:p>
          <a:p>
            <a:pPr marL="914400" lvl="1" indent="-457200">
              <a:buFont typeface="+mj-lt"/>
              <a:buAutoNum type="arabicPeriod"/>
            </a:pPr>
            <a:r>
              <a:rPr lang="en-US" sz="1600" dirty="0"/>
              <a:t>Performance</a:t>
            </a:r>
          </a:p>
          <a:p>
            <a:pPr marL="914400" lvl="1" indent="-457200">
              <a:buFont typeface="+mj-lt"/>
              <a:buAutoNum type="arabicPeriod"/>
            </a:pPr>
            <a:r>
              <a:rPr lang="en-US" sz="1600" dirty="0"/>
              <a:t>Security</a:t>
            </a:r>
          </a:p>
          <a:p>
            <a:pPr marL="914400" lvl="1" indent="-457200">
              <a:buFont typeface="+mj-lt"/>
              <a:buAutoNum type="arabicPeriod"/>
            </a:pPr>
            <a:r>
              <a:rPr lang="en-US" sz="1600" dirty="0"/>
              <a:t>Reliability</a:t>
            </a:r>
          </a:p>
          <a:p>
            <a:pPr marL="457200" indent="-457200">
              <a:buFont typeface="+mj-lt"/>
              <a:buAutoNum type="arabicPeriod" startAt="4"/>
            </a:pPr>
            <a:r>
              <a:rPr lang="en-US" sz="2000" dirty="0"/>
              <a:t>How is a cost analysis performed?</a:t>
            </a:r>
          </a:p>
          <a:p>
            <a:pPr marL="457200" indent="-457200">
              <a:buFont typeface="+mj-lt"/>
              <a:buAutoNum type="arabicPeriod" startAt="4"/>
            </a:pPr>
            <a:r>
              <a:rPr lang="en-US" sz="2000" dirty="0"/>
              <a:t>How can someone filter components to identify costs related to workloads/departments/etc.?</a:t>
            </a:r>
          </a:p>
          <a:p>
            <a:pPr marL="457200" indent="-457200">
              <a:buFont typeface="+mj-lt"/>
              <a:buAutoNum type="arabicPeriod" startAt="4"/>
            </a:pPr>
            <a:r>
              <a:rPr lang="en-US" sz="2000" dirty="0"/>
              <a:t>What tools can one use to better determine costs of future workloads?</a:t>
            </a:r>
          </a:p>
        </p:txBody>
      </p:sp>
    </p:spTree>
    <p:extLst>
      <p:ext uri="{BB962C8B-B14F-4D97-AF65-F5344CB8AC3E}">
        <p14:creationId xmlns:p14="http://schemas.microsoft.com/office/powerpoint/2010/main" val="281181088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745367"/>
          </a:xfrm>
        </p:spPr>
        <p:txBody>
          <a:bodyPr/>
          <a:lstStyle/>
          <a:p>
            <a:pPr marL="457200" indent="-457200">
              <a:buFont typeface="+mj-lt"/>
              <a:buAutoNum type="arabicPeriod" startAt="7"/>
            </a:pPr>
            <a:r>
              <a:rPr lang="en-US" sz="2000" dirty="0"/>
              <a:t>What are the key identifiers of a performance test?</a:t>
            </a:r>
          </a:p>
          <a:p>
            <a:pPr marL="457200" indent="-457200">
              <a:buFont typeface="+mj-lt"/>
              <a:buAutoNum type="arabicPeriod" startAt="7"/>
            </a:pPr>
            <a:r>
              <a:rPr lang="en-US" sz="2000" dirty="0"/>
              <a:t>What are the differences between performance, load, and stress testing?</a:t>
            </a:r>
          </a:p>
          <a:p>
            <a:pPr marL="457200" indent="-457200">
              <a:buFont typeface="+mj-lt"/>
              <a:buAutoNum type="arabicPeriod" startAt="7"/>
            </a:pPr>
            <a:r>
              <a:rPr lang="en-US" sz="2000" dirty="0"/>
              <a:t>At what stress level does the application implode?</a:t>
            </a:r>
          </a:p>
          <a:p>
            <a:pPr marL="457200" indent="-457200">
              <a:buFont typeface="+mj-lt"/>
              <a:buAutoNum type="arabicPeriod" startAt="7"/>
            </a:pPr>
            <a:r>
              <a:rPr lang="en-US" sz="2000" dirty="0"/>
              <a:t>What load test stages were configured and why?</a:t>
            </a:r>
          </a:p>
          <a:p>
            <a:pPr marL="457200" indent="-457200">
              <a:buFont typeface="+mj-lt"/>
              <a:buAutoNum type="arabicPeriod" startAt="7"/>
            </a:pPr>
            <a:r>
              <a:rPr lang="en-US" sz="2000" dirty="0"/>
              <a:t>What thresholds were configured and why?</a:t>
            </a:r>
          </a:p>
          <a:p>
            <a:pPr marL="457200" indent="-457200">
              <a:buFont typeface="+mj-lt"/>
              <a:buAutoNum type="arabicPeriod" startAt="7"/>
            </a:pPr>
            <a:r>
              <a:rPr lang="en-US" sz="2000" dirty="0"/>
              <a:t>Are there any concerns for the customer reaching their SLA in regard to:</a:t>
            </a:r>
          </a:p>
          <a:p>
            <a:pPr marL="914400" lvl="1" indent="-457200">
              <a:buFont typeface="+mj-lt"/>
              <a:buAutoNum type="arabicPeriod"/>
            </a:pPr>
            <a:r>
              <a:rPr lang="en-US" sz="1600" dirty="0"/>
              <a:t>Performance</a:t>
            </a:r>
          </a:p>
          <a:p>
            <a:pPr marL="914400" lvl="1" indent="-457200">
              <a:buFont typeface="+mj-lt"/>
              <a:buAutoNum type="arabicPeriod"/>
            </a:pPr>
            <a:r>
              <a:rPr lang="en-US" sz="1600" dirty="0"/>
              <a:t>BCDR</a:t>
            </a:r>
          </a:p>
        </p:txBody>
      </p:sp>
    </p:spTree>
    <p:extLst>
      <p:ext uri="{BB962C8B-B14F-4D97-AF65-F5344CB8AC3E}">
        <p14:creationId xmlns:p14="http://schemas.microsoft.com/office/powerpoint/2010/main" val="359709455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1141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AF102-7280-4071-8424-A333FF20719B}"/>
              </a:ext>
              <a:ext uri="{C183D7F6-B498-43B3-948B-1728B52AA6E4}">
                <adec:decorative xmlns:adec="http://schemas.microsoft.com/office/drawing/2017/decorative" val="1"/>
              </a:ext>
            </a:extLst>
          </p:cNvPr>
          <p:cNvSpPr/>
          <p:nvPr/>
        </p:nvSpPr>
        <p:spPr bwMode="auto">
          <a:xfrm>
            <a:off x="0" y="2392776"/>
            <a:ext cx="12192000" cy="646331"/>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533D2E1-4325-4915-96EC-BE607D3E856E}"/>
              </a:ext>
            </a:extLst>
          </p:cNvPr>
          <p:cNvSpPr/>
          <p:nvPr/>
        </p:nvSpPr>
        <p:spPr>
          <a:xfrm>
            <a:off x="268926" y="1353310"/>
            <a:ext cx="11155680" cy="646331"/>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This </a:t>
            </a:r>
            <a:r>
              <a:rPr kumimoji="0" lang="en-US" sz="1800" b="0" i="0" u="none" strike="noStrike" kern="1200" cap="none" spc="0" normalizeH="0" baseline="0" noProof="0" dirty="0" err="1">
                <a:ln>
                  <a:noFill/>
                </a:ln>
                <a:solidFill>
                  <a:srgbClr val="FFFFFF"/>
                </a:solidFill>
                <a:effectLst/>
                <a:uLnTx/>
                <a:uFillTx/>
                <a:latin typeface="Segoe UI Light"/>
                <a:ea typeface="+mn-ea"/>
                <a:cs typeface="+mn-cs"/>
              </a:rPr>
              <a:t>OpenHack</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 encourages participants to execute the ACHIEVE method when evaluating the workload under the lens of the Microsoft Azure Well-Architected Framework.</a:t>
            </a:r>
            <a:endParaRPr kumimoji="0" lang="en-US" sz="1800" b="1"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Rectangle 5">
            <a:extLst>
              <a:ext uri="{FF2B5EF4-FFF2-40B4-BE49-F238E27FC236}">
                <a16:creationId xmlns:a16="http://schemas.microsoft.com/office/drawing/2014/main" id="{54925A10-2AC0-4F33-9A21-0B3740D124D4}"/>
              </a:ext>
            </a:extLst>
          </p:cNvPr>
          <p:cNvSpPr/>
          <p:nvPr/>
        </p:nvSpPr>
        <p:spPr>
          <a:xfrm>
            <a:off x="0" y="3116225"/>
            <a:ext cx="244514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Assess current workload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components and configurations</a:t>
            </a:r>
            <a:endParaRPr kumimoji="0" lang="en-US" sz="1400" b="1"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gaps and concerns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Greater detail increases chances for success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 aware of </a:t>
            </a:r>
            <a:r>
              <a:rPr lang="en-US" sz="1400" i="1" dirty="0">
                <a:solidFill>
                  <a:srgbClr val="FFFFFF"/>
                </a:solidFill>
                <a:latin typeface="Segoe UI Light"/>
              </a:rPr>
              <a:t>too much</a:t>
            </a:r>
            <a:r>
              <a:rPr lang="en-US" sz="1400" dirty="0">
                <a:solidFill>
                  <a:srgbClr val="FFFFFF"/>
                </a:solidFill>
                <a:latin typeface="Segoe UI Light"/>
              </a:rPr>
              <a:t> detail and where depreciating value begins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B0BAC358-E2C5-4880-AE32-C17E439BDE34}"/>
              </a:ext>
            </a:extLst>
          </p:cNvPr>
          <p:cNvSpPr/>
          <p:nvPr/>
        </p:nvSpPr>
        <p:spPr>
          <a:xfrm>
            <a:off x="2471002" y="3116225"/>
            <a:ext cx="2366210" cy="1815882"/>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Review assessment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each WAF pillar applies to each component identified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Conversely, consider how each component identified affects each WAF pillar</a:t>
            </a:r>
          </a:p>
        </p:txBody>
      </p:sp>
      <p:sp>
        <p:nvSpPr>
          <p:cNvPr id="8" name="Rectangle 7">
            <a:extLst>
              <a:ext uri="{FF2B5EF4-FFF2-40B4-BE49-F238E27FC236}">
                <a16:creationId xmlns:a16="http://schemas.microsoft.com/office/drawing/2014/main" id="{76F64014-E34A-4496-A7CC-4ED73DFF2271}"/>
              </a:ext>
            </a:extLst>
          </p:cNvPr>
          <p:cNvSpPr/>
          <p:nvPr/>
        </p:nvSpPr>
        <p:spPr>
          <a:xfrm>
            <a:off x="4850012" y="3116225"/>
            <a:ext cx="2363989" cy="2462213"/>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Propose new ideas to improve each component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proposed solutions affect—positively or negatively—the component under the lenses of WAF</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Remember, the smallest solutions can </a:t>
            </a:r>
            <a:r>
              <a:rPr lang="en-US" sz="1400" dirty="0">
                <a:solidFill>
                  <a:srgbClr val="FFFFFF"/>
                </a:solidFill>
                <a:latin typeface="Segoe UI Light"/>
              </a:rPr>
              <a:t>still have tremendous impact</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D51D9197-3048-456D-B324-433ADBCCDCBE}"/>
              </a:ext>
            </a:extLst>
          </p:cNvPr>
          <p:cNvSpPr/>
          <p:nvPr/>
        </p:nvSpPr>
        <p:spPr>
          <a:xfrm>
            <a:off x="9588469" y="3116225"/>
            <a:ext cx="260353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Validate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Determine how results affected </a:t>
            </a:r>
            <a:r>
              <a:rPr lang="en-US" sz="1400" i="1" dirty="0">
                <a:solidFill>
                  <a:srgbClr val="FFFFFF"/>
                </a:solidFill>
                <a:latin typeface="Segoe UI Light"/>
              </a:rPr>
              <a:t>each</a:t>
            </a:r>
            <a:r>
              <a:rPr lang="en-US" sz="1400" dirty="0">
                <a:solidFill>
                  <a:srgbClr val="FFFFFF"/>
                </a:solidFill>
                <a:latin typeface="Segoe UI Light"/>
              </a:rPr>
              <a:t> pillar and </a:t>
            </a:r>
            <a:r>
              <a:rPr lang="en-US" sz="1400" i="1" dirty="0">
                <a:solidFill>
                  <a:srgbClr val="FFFFFF"/>
                </a:solidFill>
                <a:latin typeface="Segoe UI Light"/>
              </a:rPr>
              <a:t>all</a:t>
            </a:r>
            <a:r>
              <a:rPr lang="en-US" sz="1400" dirty="0">
                <a:solidFill>
                  <a:srgbClr val="FFFFFF"/>
                </a:solidFill>
                <a:latin typeface="Segoe UI Light"/>
              </a:rPr>
              <a:t> pillars, collectively, of WAF</a:t>
            </a:r>
          </a:p>
          <a:p>
            <a:pPr marL="285750" indent="-285750" defTabSz="932742">
              <a:buFont typeface="Arial" panose="020B0604020202020204" pitchFamily="34" charset="0"/>
              <a:buChar char="•"/>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Did </a:t>
            </a:r>
            <a:r>
              <a:rPr lang="en-US" sz="1400" dirty="0">
                <a:solidFill>
                  <a:srgbClr val="FFFFFF"/>
                </a:solidFill>
                <a:latin typeface="Segoe UI Light"/>
              </a:rPr>
              <a:t>”improvements” create positive or negative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Weigh outcomes and allow customer to determine business priority (e.g., cost vs. performance)</a:t>
            </a:r>
          </a:p>
        </p:txBody>
      </p:sp>
      <p:cxnSp>
        <p:nvCxnSpPr>
          <p:cNvPr id="10" name="Straight Connector 9">
            <a:extLst>
              <a:ext uri="{FF2B5EF4-FFF2-40B4-BE49-F238E27FC236}">
                <a16:creationId xmlns:a16="http://schemas.microsoft.com/office/drawing/2014/main" id="{3C2C932D-F6EC-472F-B1CE-A5CE353F35C8}"/>
              </a:ext>
            </a:extLst>
          </p:cNvPr>
          <p:cNvCxnSpPr>
            <a:cxnSpLocks/>
          </p:cNvCxnSpPr>
          <p:nvPr/>
        </p:nvCxnSpPr>
        <p:spPr>
          <a:xfrm>
            <a:off x="24710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A37652-4E0B-4437-8A96-2F669735D4F8}"/>
              </a:ext>
            </a:extLst>
          </p:cNvPr>
          <p:cNvCxnSpPr>
            <a:cxnSpLocks/>
          </p:cNvCxnSpPr>
          <p:nvPr/>
        </p:nvCxnSpPr>
        <p:spPr>
          <a:xfrm>
            <a:off x="48425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91A4A-E2E0-4E14-AB08-0E865EE54C7B}"/>
              </a:ext>
            </a:extLst>
          </p:cNvPr>
          <p:cNvCxnSpPr>
            <a:cxnSpLocks/>
          </p:cNvCxnSpPr>
          <p:nvPr/>
        </p:nvCxnSpPr>
        <p:spPr>
          <a:xfrm flipH="1">
            <a:off x="9573447" y="2266593"/>
            <a:ext cx="7513"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74D756DB-0E19-4A3B-B758-02B49930C1EA}"/>
              </a:ext>
            </a:extLst>
          </p:cNvPr>
          <p:cNvSpPr>
            <a:spLocks noGrp="1"/>
          </p:cNvSpPr>
          <p:nvPr>
            <p:ph type="title"/>
          </p:nvPr>
        </p:nvSpPr>
        <p:spPr/>
        <p:txBody>
          <a:bodyPr/>
          <a:lstStyle/>
          <a:p>
            <a:r>
              <a:rPr lang="en-US" sz="2800" dirty="0"/>
              <a:t>ACHIEVE method</a:t>
            </a:r>
            <a:endParaRPr lang="en-US" dirty="0"/>
          </a:p>
        </p:txBody>
      </p:sp>
      <p:cxnSp>
        <p:nvCxnSpPr>
          <p:cNvPr id="22" name="Straight Connector 21">
            <a:extLst>
              <a:ext uri="{FF2B5EF4-FFF2-40B4-BE49-F238E27FC236}">
                <a16:creationId xmlns:a16="http://schemas.microsoft.com/office/drawing/2014/main" id="{56720D17-C2D8-1B44-889A-F3570650A250}"/>
              </a:ext>
            </a:extLst>
          </p:cNvPr>
          <p:cNvCxnSpPr>
            <a:cxnSpLocks/>
          </p:cNvCxnSpPr>
          <p:nvPr/>
        </p:nvCxnSpPr>
        <p:spPr>
          <a:xfrm flipH="1">
            <a:off x="7214001" y="2266593"/>
            <a:ext cx="748"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F1CEBCA-63DF-6F4D-B648-3E00FC68AFCC}"/>
              </a:ext>
            </a:extLst>
          </p:cNvPr>
          <p:cNvSpPr/>
          <p:nvPr/>
        </p:nvSpPr>
        <p:spPr>
          <a:xfrm>
            <a:off x="7222260" y="3116225"/>
            <a:ext cx="2351187" cy="1169551"/>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Begin implementing improvements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Don’t try to “boil the ocean”—gradually introduce changes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38" name="Group 37">
            <a:extLst>
              <a:ext uri="{FF2B5EF4-FFF2-40B4-BE49-F238E27FC236}">
                <a16:creationId xmlns:a16="http://schemas.microsoft.com/office/drawing/2014/main" id="{3E659A7A-6A84-0D4F-ACFB-5794AB87AE5F}"/>
              </a:ext>
            </a:extLst>
          </p:cNvPr>
          <p:cNvGrpSpPr/>
          <p:nvPr/>
        </p:nvGrpSpPr>
        <p:grpSpPr>
          <a:xfrm>
            <a:off x="5002526" y="2504718"/>
            <a:ext cx="1763575" cy="419847"/>
            <a:chOff x="4994505" y="2470277"/>
            <a:chExt cx="1763575" cy="419847"/>
          </a:xfrm>
        </p:grpSpPr>
        <p:sp>
          <p:nvSpPr>
            <p:cNvPr id="17" name="TextBox 16">
              <a:extLst>
                <a:ext uri="{FF2B5EF4-FFF2-40B4-BE49-F238E27FC236}">
                  <a16:creationId xmlns:a16="http://schemas.microsoft.com/office/drawing/2014/main" id="{DA363A11-CBB8-4947-B20A-4EB09DD1AA4C}"/>
                </a:ext>
              </a:extLst>
            </p:cNvPr>
            <p:cNvSpPr txBox="1"/>
            <p:nvPr/>
          </p:nvSpPr>
          <p:spPr>
            <a:xfrm>
              <a:off x="5502075" y="2572478"/>
              <a:ext cx="1256005" cy="215444"/>
            </a:xfrm>
            <a:prstGeom prst="rect">
              <a:avLst/>
            </a:prstGeom>
            <a:noFill/>
          </p:spPr>
          <p:txBody>
            <a:bodyPr wrap="square" lIns="0" tIns="0" rIns="0" bIns="0" rtlCol="0">
              <a:spAutoFit/>
            </a:bodyPr>
            <a:lstStyle/>
            <a:p>
              <a:pPr algn="l"/>
              <a:r>
                <a:rPr lang="en-US" sz="1400" dirty="0">
                  <a:solidFill>
                    <a:schemeClr val="bg1"/>
                  </a:solidFill>
                </a:rPr>
                <a:t>Hypothesize</a:t>
              </a:r>
            </a:p>
          </p:txBody>
        </p:sp>
        <p:pic>
          <p:nvPicPr>
            <p:cNvPr id="26" name="Graphic 25" descr="Clipboard with solid fill">
              <a:extLst>
                <a:ext uri="{FF2B5EF4-FFF2-40B4-BE49-F238E27FC236}">
                  <a16:creationId xmlns:a16="http://schemas.microsoft.com/office/drawing/2014/main" id="{98E223B6-7EE2-DC45-862B-CDB6215D1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4505" y="2470277"/>
              <a:ext cx="419847" cy="419847"/>
            </a:xfrm>
            <a:prstGeom prst="rect">
              <a:avLst/>
            </a:prstGeom>
          </p:spPr>
        </p:pic>
      </p:grpSp>
      <p:grpSp>
        <p:nvGrpSpPr>
          <p:cNvPr id="39" name="Group 38">
            <a:extLst>
              <a:ext uri="{FF2B5EF4-FFF2-40B4-BE49-F238E27FC236}">
                <a16:creationId xmlns:a16="http://schemas.microsoft.com/office/drawing/2014/main" id="{048A7342-7E82-BF40-8B98-E4044F5AFD60}"/>
              </a:ext>
            </a:extLst>
          </p:cNvPr>
          <p:cNvGrpSpPr/>
          <p:nvPr/>
        </p:nvGrpSpPr>
        <p:grpSpPr>
          <a:xfrm>
            <a:off x="7368030" y="2504509"/>
            <a:ext cx="2038544" cy="420265"/>
            <a:chOff x="7296014" y="2418192"/>
            <a:chExt cx="2038544" cy="420265"/>
          </a:xfrm>
        </p:grpSpPr>
        <p:sp>
          <p:nvSpPr>
            <p:cNvPr id="19" name="TextBox 18">
              <a:extLst>
                <a:ext uri="{FF2B5EF4-FFF2-40B4-BE49-F238E27FC236}">
                  <a16:creationId xmlns:a16="http://schemas.microsoft.com/office/drawing/2014/main" id="{EB3A7E25-A997-7D48-BCA7-2DAE64679749}"/>
                </a:ext>
              </a:extLst>
            </p:cNvPr>
            <p:cNvSpPr txBox="1"/>
            <p:nvPr/>
          </p:nvSpPr>
          <p:spPr>
            <a:xfrm>
              <a:off x="7814791" y="2520602"/>
              <a:ext cx="1519767" cy="215444"/>
            </a:xfrm>
            <a:prstGeom prst="rect">
              <a:avLst/>
            </a:prstGeom>
            <a:noFill/>
          </p:spPr>
          <p:txBody>
            <a:bodyPr wrap="square" lIns="0" tIns="0" rIns="0" bIns="0" rtlCol="0">
              <a:spAutoFit/>
            </a:bodyPr>
            <a:lstStyle/>
            <a:p>
              <a:pPr algn="l"/>
              <a:r>
                <a:rPr lang="en-US" sz="1400" dirty="0">
                  <a:solidFill>
                    <a:schemeClr val="bg1"/>
                  </a:solidFill>
                </a:rPr>
                <a:t>Improve</a:t>
              </a:r>
            </a:p>
          </p:txBody>
        </p:sp>
        <p:pic>
          <p:nvPicPr>
            <p:cNvPr id="31" name="Graphic 30" descr="Gauge with solid fill">
              <a:extLst>
                <a:ext uri="{FF2B5EF4-FFF2-40B4-BE49-F238E27FC236}">
                  <a16:creationId xmlns:a16="http://schemas.microsoft.com/office/drawing/2014/main" id="{D41308FD-E0F1-654F-964D-C920D7FFD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6014" y="2418192"/>
              <a:ext cx="420265" cy="420265"/>
            </a:xfrm>
            <a:prstGeom prst="rect">
              <a:avLst/>
            </a:prstGeom>
          </p:spPr>
        </p:pic>
      </p:grpSp>
      <p:grpSp>
        <p:nvGrpSpPr>
          <p:cNvPr id="43" name="Group 42">
            <a:extLst>
              <a:ext uri="{FF2B5EF4-FFF2-40B4-BE49-F238E27FC236}">
                <a16:creationId xmlns:a16="http://schemas.microsoft.com/office/drawing/2014/main" id="{67BF4083-F89C-FE45-BC76-5EF3C6E78B6F}"/>
              </a:ext>
            </a:extLst>
          </p:cNvPr>
          <p:cNvGrpSpPr/>
          <p:nvPr/>
        </p:nvGrpSpPr>
        <p:grpSpPr>
          <a:xfrm>
            <a:off x="2629643" y="2504509"/>
            <a:ext cx="2025030" cy="420265"/>
            <a:chOff x="2509328" y="2455083"/>
            <a:chExt cx="2025030" cy="420265"/>
          </a:xfrm>
        </p:grpSpPr>
        <p:sp>
          <p:nvSpPr>
            <p:cNvPr id="2" name="TextBox 1">
              <a:extLst>
                <a:ext uri="{FF2B5EF4-FFF2-40B4-BE49-F238E27FC236}">
                  <a16:creationId xmlns:a16="http://schemas.microsoft.com/office/drawing/2014/main" id="{1C15050B-4132-1441-B3F7-80447037C667}"/>
                </a:ext>
              </a:extLst>
            </p:cNvPr>
            <p:cNvSpPr txBox="1"/>
            <p:nvPr/>
          </p:nvSpPr>
          <p:spPr>
            <a:xfrm>
              <a:off x="3014591" y="2557493"/>
              <a:ext cx="1519767" cy="215444"/>
            </a:xfrm>
            <a:prstGeom prst="rect">
              <a:avLst/>
            </a:prstGeom>
            <a:noFill/>
          </p:spPr>
          <p:txBody>
            <a:bodyPr wrap="square" lIns="0" tIns="0" rIns="0" bIns="0" rtlCol="0">
              <a:spAutoFit/>
            </a:bodyPr>
            <a:lstStyle/>
            <a:p>
              <a:pPr algn="l"/>
              <a:r>
                <a:rPr lang="en-US" sz="1400" dirty="0">
                  <a:solidFill>
                    <a:schemeClr val="bg1"/>
                  </a:solidFill>
                </a:rPr>
                <a:t>Consider</a:t>
              </a:r>
            </a:p>
          </p:txBody>
        </p:sp>
        <p:pic>
          <p:nvPicPr>
            <p:cNvPr id="33" name="Graphic 32" descr="Brain in head with solid fill">
              <a:extLst>
                <a:ext uri="{FF2B5EF4-FFF2-40B4-BE49-F238E27FC236}">
                  <a16:creationId xmlns:a16="http://schemas.microsoft.com/office/drawing/2014/main" id="{5A831424-FA7A-D54E-BB92-0C075FB8EF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9328" y="2455083"/>
              <a:ext cx="420265" cy="420265"/>
            </a:xfrm>
            <a:prstGeom prst="rect">
              <a:avLst/>
            </a:prstGeom>
          </p:spPr>
        </p:pic>
      </p:grpSp>
      <p:grpSp>
        <p:nvGrpSpPr>
          <p:cNvPr id="41" name="Group 40">
            <a:extLst>
              <a:ext uri="{FF2B5EF4-FFF2-40B4-BE49-F238E27FC236}">
                <a16:creationId xmlns:a16="http://schemas.microsoft.com/office/drawing/2014/main" id="{DB362CBF-6567-4944-8E35-77FE6101C493}"/>
              </a:ext>
            </a:extLst>
          </p:cNvPr>
          <p:cNvGrpSpPr/>
          <p:nvPr/>
        </p:nvGrpSpPr>
        <p:grpSpPr>
          <a:xfrm>
            <a:off x="158709" y="2504509"/>
            <a:ext cx="2014992" cy="420265"/>
            <a:chOff x="94541" y="2464383"/>
            <a:chExt cx="2014992" cy="420265"/>
          </a:xfrm>
        </p:grpSpPr>
        <p:sp>
          <p:nvSpPr>
            <p:cNvPr id="15" name="TextBox 14">
              <a:extLst>
                <a:ext uri="{FF2B5EF4-FFF2-40B4-BE49-F238E27FC236}">
                  <a16:creationId xmlns:a16="http://schemas.microsoft.com/office/drawing/2014/main" id="{B1DEFAD2-0A35-FB44-8FDF-BA83C9754781}"/>
                </a:ext>
              </a:extLst>
            </p:cNvPr>
            <p:cNvSpPr txBox="1"/>
            <p:nvPr/>
          </p:nvSpPr>
          <p:spPr>
            <a:xfrm>
              <a:off x="589766" y="2566793"/>
              <a:ext cx="1519767" cy="215444"/>
            </a:xfrm>
            <a:prstGeom prst="rect">
              <a:avLst/>
            </a:prstGeom>
            <a:noFill/>
          </p:spPr>
          <p:txBody>
            <a:bodyPr wrap="square" lIns="0" tIns="0" rIns="0" bIns="0" rtlCol="0">
              <a:spAutoFit/>
            </a:bodyPr>
            <a:lstStyle/>
            <a:p>
              <a:pPr algn="l"/>
              <a:r>
                <a:rPr lang="en-US" sz="1400" dirty="0">
                  <a:solidFill>
                    <a:schemeClr val="bg1"/>
                  </a:solidFill>
                </a:rPr>
                <a:t>Assess</a:t>
              </a:r>
            </a:p>
          </p:txBody>
        </p:sp>
        <p:pic>
          <p:nvPicPr>
            <p:cNvPr id="35" name="Graphic 34" descr="Magnifying glass with solid fill">
              <a:extLst>
                <a:ext uri="{FF2B5EF4-FFF2-40B4-BE49-F238E27FC236}">
                  <a16:creationId xmlns:a16="http://schemas.microsoft.com/office/drawing/2014/main" id="{5D5E9DE1-72E5-9048-9EBD-7BDA6E5CB5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541" y="2464383"/>
              <a:ext cx="420265" cy="420265"/>
            </a:xfrm>
            <a:prstGeom prst="rect">
              <a:avLst/>
            </a:prstGeom>
          </p:spPr>
        </p:pic>
      </p:grpSp>
      <p:grpSp>
        <p:nvGrpSpPr>
          <p:cNvPr id="40" name="Group 39">
            <a:extLst>
              <a:ext uri="{FF2B5EF4-FFF2-40B4-BE49-F238E27FC236}">
                <a16:creationId xmlns:a16="http://schemas.microsoft.com/office/drawing/2014/main" id="{334E7E74-BD6D-AB4A-A8F1-5E638219606E}"/>
              </a:ext>
            </a:extLst>
          </p:cNvPr>
          <p:cNvGrpSpPr/>
          <p:nvPr/>
        </p:nvGrpSpPr>
        <p:grpSpPr>
          <a:xfrm>
            <a:off x="9737041" y="2504508"/>
            <a:ext cx="2023668" cy="420266"/>
            <a:chOff x="9720999" y="2505807"/>
            <a:chExt cx="2023668" cy="420266"/>
          </a:xfrm>
        </p:grpSpPr>
        <p:sp>
          <p:nvSpPr>
            <p:cNvPr id="21" name="TextBox 20">
              <a:extLst>
                <a:ext uri="{FF2B5EF4-FFF2-40B4-BE49-F238E27FC236}">
                  <a16:creationId xmlns:a16="http://schemas.microsoft.com/office/drawing/2014/main" id="{5E2D79E1-095F-DA4C-9EEE-4F214A380915}"/>
                </a:ext>
              </a:extLst>
            </p:cNvPr>
            <p:cNvSpPr txBox="1"/>
            <p:nvPr/>
          </p:nvSpPr>
          <p:spPr>
            <a:xfrm>
              <a:off x="10224900" y="2608218"/>
              <a:ext cx="1519767" cy="215444"/>
            </a:xfrm>
            <a:prstGeom prst="rect">
              <a:avLst/>
            </a:prstGeom>
            <a:noFill/>
          </p:spPr>
          <p:txBody>
            <a:bodyPr wrap="square" lIns="0" tIns="0" rIns="0" bIns="0" rtlCol="0">
              <a:spAutoFit/>
            </a:bodyPr>
            <a:lstStyle/>
            <a:p>
              <a:pPr algn="l"/>
              <a:r>
                <a:rPr lang="en-US" sz="1400" dirty="0">
                  <a:solidFill>
                    <a:schemeClr val="bg1"/>
                  </a:solidFill>
                </a:rPr>
                <a:t>Validate</a:t>
              </a:r>
            </a:p>
          </p:txBody>
        </p:sp>
        <p:pic>
          <p:nvPicPr>
            <p:cNvPr id="37" name="Graphic 36" descr="Checklist with solid fill">
              <a:extLst>
                <a:ext uri="{FF2B5EF4-FFF2-40B4-BE49-F238E27FC236}">
                  <a16:creationId xmlns:a16="http://schemas.microsoft.com/office/drawing/2014/main" id="{A0A510C5-5682-0B4F-8789-F2E9C7BB36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0999" y="2505807"/>
              <a:ext cx="420266" cy="420266"/>
            </a:xfrm>
            <a:prstGeom prst="rect">
              <a:avLst/>
            </a:prstGeom>
          </p:spPr>
        </p:pic>
      </p:grpSp>
    </p:spTree>
    <p:extLst>
      <p:ext uri="{BB962C8B-B14F-4D97-AF65-F5344CB8AC3E}">
        <p14:creationId xmlns:p14="http://schemas.microsoft.com/office/powerpoint/2010/main" val="20011245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313574"/>
            <a:ext cx="11653837" cy="4665893"/>
          </a:xfrm>
        </p:spPr>
        <p:txBody>
          <a:bodyPr vert="horz" wrap="square" lIns="0" tIns="0" rIns="0" bIns="0" rtlCol="0" anchor="t">
            <a:spAutoFit/>
          </a:bodyPr>
          <a:lstStyle/>
          <a:p>
            <a:pPr marL="0" indent="0">
              <a:buNone/>
            </a:pPr>
            <a:r>
              <a:rPr lang="en-US" sz="2400" dirty="0"/>
              <a:t>This challenge is about automating and securing deployments of infrastructure (</a:t>
            </a:r>
            <a:r>
              <a:rPr lang="en-US" sz="2400" dirty="0" err="1"/>
              <a:t>IaC</a:t>
            </a:r>
            <a:r>
              <a:rPr lang="en-US" sz="2400" dirty="0"/>
              <a:t>) and applications.</a:t>
            </a:r>
          </a:p>
          <a:p>
            <a:pPr marL="0" indent="0">
              <a:buNone/>
            </a:pPr>
            <a:endParaRPr lang="en-US" sz="2400" dirty="0"/>
          </a:p>
          <a:p>
            <a:pPr marL="0" indent="0">
              <a:buNone/>
            </a:pPr>
            <a:r>
              <a:rPr lang="en-US" sz="2400" dirty="0"/>
              <a:t>This challenge will require knowledge of Azure DevOps.</a:t>
            </a:r>
          </a:p>
          <a:p>
            <a:r>
              <a:rPr lang="en-US" sz="2000" dirty="0"/>
              <a:t>Note, this does not imply that a </a:t>
            </a:r>
            <a:r>
              <a:rPr lang="en-US" sz="2000" i="1" dirty="0"/>
              <a:t>developer</a:t>
            </a:r>
            <a:r>
              <a:rPr lang="en-US" sz="2000" dirty="0"/>
              <a:t> is required. Infrastructure architects should know how to construct pipelines.</a:t>
            </a:r>
          </a:p>
          <a:p>
            <a:pPr marL="0" indent="0">
              <a:buNone/>
            </a:pPr>
            <a:endParaRPr lang="en-US" sz="2400" dirty="0"/>
          </a:p>
          <a:p>
            <a:pPr marL="0" indent="0">
              <a:buNone/>
            </a:pPr>
            <a:r>
              <a:rPr lang="en-US" sz="2400" dirty="0"/>
              <a:t>The team will be required to:</a:t>
            </a:r>
            <a:endParaRPr lang="en-US" sz="1400" dirty="0"/>
          </a:p>
          <a:p>
            <a:r>
              <a:rPr lang="en-US" sz="2000" dirty="0"/>
              <a:t>Configure build and release pipelines</a:t>
            </a:r>
          </a:p>
          <a:p>
            <a:r>
              <a:rPr lang="en-US" sz="2000" dirty="0"/>
              <a:t>Configure infrastructure environment deployments via pipelines</a:t>
            </a:r>
          </a:p>
          <a:p>
            <a:r>
              <a:rPr lang="en-US" sz="2000" dirty="0"/>
              <a:t>Configure applications to be deployed via pipelines</a:t>
            </a:r>
          </a:p>
          <a:p>
            <a:r>
              <a:rPr lang="en-US" sz="2000" dirty="0"/>
              <a:t>Create necessary security gates to protect against unauthorized deployments</a:t>
            </a:r>
          </a:p>
        </p:txBody>
      </p:sp>
    </p:spTree>
    <p:extLst>
      <p:ext uri="{BB962C8B-B14F-4D97-AF65-F5344CB8AC3E}">
        <p14:creationId xmlns:p14="http://schemas.microsoft.com/office/powerpoint/2010/main" val="140444547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3730252"/>
          </a:xfrm>
        </p:spPr>
        <p:txBody>
          <a:bodyPr/>
          <a:lstStyle/>
          <a:p>
            <a:pPr marL="0" indent="0">
              <a:buNone/>
            </a:pPr>
            <a:r>
              <a:rPr lang="en-US" sz="2400" dirty="0"/>
              <a:t>Timing could be an issue in this challenge</a:t>
            </a:r>
          </a:p>
          <a:p>
            <a:pPr lvl="1"/>
            <a:r>
              <a:rPr lang="en-US" sz="1800" dirty="0"/>
              <a:t>Initial discovery of the VM guests on the host can take up to 15 minutes to appear</a:t>
            </a:r>
          </a:p>
          <a:p>
            <a:pPr lvl="1"/>
            <a:r>
              <a:rPr lang="en-US" sz="1800" dirty="0"/>
              <a:t>Post-MMA/dependency agent installation, it can take up to 15 minutes for telemetry to appear and the status to update in Azure Migrate</a:t>
            </a:r>
          </a:p>
          <a:p>
            <a:pPr marL="0" indent="0">
              <a:buNone/>
            </a:pPr>
            <a:endParaRPr lang="en-US" sz="2400" dirty="0"/>
          </a:p>
          <a:p>
            <a:pPr marL="0" indent="0">
              <a:buNone/>
            </a:pPr>
            <a:r>
              <a:rPr lang="en-US" sz="2400" dirty="0"/>
              <a:t>The Azure Migrate assessment should</a:t>
            </a:r>
          </a:p>
          <a:p>
            <a:pPr lvl="1"/>
            <a:r>
              <a:rPr lang="en-US" sz="1800" dirty="0"/>
              <a:t>Target the 5 primary servers for the applications</a:t>
            </a:r>
          </a:p>
          <a:p>
            <a:pPr lvl="2"/>
            <a:r>
              <a:rPr lang="en-US" sz="1400" dirty="0"/>
              <a:t>cmaapp1, cmaweb1, cmapp1, cmweb1, and cmdb1</a:t>
            </a:r>
          </a:p>
          <a:p>
            <a:pPr lvl="1"/>
            <a:r>
              <a:rPr lang="en-US" sz="1800" dirty="0"/>
              <a:t>Have a target location that matches the location of the </a:t>
            </a:r>
            <a:r>
              <a:rPr lang="en-US" sz="1800" dirty="0" err="1">
                <a:latin typeface="Segoe UI Semibold" panose="020B0702040204020203" pitchFamily="34" charset="0"/>
                <a:cs typeface="Segoe UI Semibold" panose="020B0702040204020203" pitchFamily="34" charset="0"/>
              </a:rPr>
              <a:t>azurevnet</a:t>
            </a:r>
            <a:r>
              <a:rPr lang="en-US" sz="1800" dirty="0"/>
              <a:t> in the </a:t>
            </a:r>
            <a:r>
              <a:rPr lang="en-US" sz="1800" dirty="0" err="1">
                <a:latin typeface="Segoe UI Semibold" panose="020B0702040204020203" pitchFamily="34" charset="0"/>
                <a:cs typeface="Segoe UI Semibold" panose="020B0702040204020203" pitchFamily="34" charset="0"/>
              </a:rPr>
              <a:t>openhackcloudrg</a:t>
            </a:r>
            <a:r>
              <a:rPr lang="en-US" sz="1800" dirty="0"/>
              <a:t> resource group to reflect accurate cost</a:t>
            </a:r>
          </a:p>
          <a:p>
            <a:pPr lvl="1"/>
            <a:r>
              <a:rPr lang="en-US" sz="1800" dirty="0"/>
              <a:t>Use the sizing criterion "As on-premises" (there is not enough time for a performance-based assessment)</a:t>
            </a:r>
          </a:p>
        </p:txBody>
      </p:sp>
    </p:spTree>
    <p:extLst>
      <p:ext uri="{BB962C8B-B14F-4D97-AF65-F5344CB8AC3E}">
        <p14:creationId xmlns:p14="http://schemas.microsoft.com/office/powerpoint/2010/main" val="44807854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76035239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679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3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95993898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779496"/>
          </a:xfrm>
        </p:spPr>
        <p:txBody>
          <a:bodyPr/>
          <a:lstStyle/>
          <a:p>
            <a:pPr marL="457200" indent="-457200">
              <a:buFont typeface="+mj-lt"/>
              <a:buAutoNum type="arabicPeriod"/>
            </a:pPr>
            <a:r>
              <a:rPr lang="en-US" sz="2000" dirty="0"/>
              <a:t>What process has been determined for alerts and notifications?</a:t>
            </a:r>
          </a:p>
          <a:p>
            <a:pPr marL="457200" indent="-457200">
              <a:buFont typeface="+mj-lt"/>
              <a:buAutoNum type="arabicPeriod"/>
            </a:pPr>
            <a:r>
              <a:rPr lang="en-US" sz="2000" dirty="0"/>
              <a:t>What events have been identified and what</a:t>
            </a:r>
          </a:p>
          <a:p>
            <a:pPr marL="914400" lvl="1" indent="-457200">
              <a:buFont typeface="+mj-lt"/>
              <a:buAutoNum type="arabicPeriod"/>
            </a:pPr>
            <a:r>
              <a:rPr lang="en-US" sz="1600" dirty="0"/>
              <a:t>is the criticality and business impact of each?</a:t>
            </a:r>
          </a:p>
          <a:p>
            <a:pPr marL="914400" lvl="1" indent="-457200">
              <a:buFont typeface="+mj-lt"/>
              <a:buAutoNum type="arabicPeriod"/>
            </a:pPr>
            <a:r>
              <a:rPr lang="en-US" sz="1600" dirty="0"/>
              <a:t>are the responsible parties?</a:t>
            </a:r>
          </a:p>
          <a:p>
            <a:pPr marL="914400" lvl="1" indent="-457200">
              <a:buFont typeface="+mj-lt"/>
              <a:buAutoNum type="arabicPeriod"/>
            </a:pPr>
            <a:r>
              <a:rPr lang="en-US" sz="1600" dirty="0"/>
              <a:t>are the appropriate remediation steps?</a:t>
            </a:r>
          </a:p>
          <a:p>
            <a:pPr marL="457200" indent="-457200">
              <a:buFont typeface="+mj-lt"/>
              <a:buAutoNum type="arabicPeriod"/>
            </a:pPr>
            <a:r>
              <a:rPr lang="en-US" sz="2000" dirty="0"/>
              <a:t>What alerts have been configured? Why the specific alerts?</a:t>
            </a:r>
          </a:p>
          <a:p>
            <a:pPr marL="457200" indent="-457200">
              <a:buFont typeface="+mj-lt"/>
              <a:buAutoNum type="arabicPeriod"/>
            </a:pPr>
            <a:r>
              <a:rPr lang="en-US" sz="2000" dirty="0"/>
              <a:t>What is the determined BCDR strategy?</a:t>
            </a:r>
          </a:p>
          <a:p>
            <a:pPr marL="457200" indent="-457200">
              <a:buFont typeface="+mj-lt"/>
              <a:buAutoNum type="arabicPeriod"/>
            </a:pPr>
            <a:r>
              <a:rPr lang="en-US" sz="2000" dirty="0"/>
              <a:t>Is the resulting infrastructure meet the 99.99% SLA?</a:t>
            </a:r>
          </a:p>
          <a:p>
            <a:pPr marL="457200" indent="-457200">
              <a:buFont typeface="+mj-lt"/>
              <a:buAutoNum type="arabicPeriod"/>
            </a:pPr>
            <a:r>
              <a:rPr lang="en-US" sz="2000" dirty="0"/>
              <a:t>Has a hot-hot, multi-region implementation been successfully deployed?</a:t>
            </a:r>
          </a:p>
          <a:p>
            <a:pPr marL="457200" indent="-457200">
              <a:buFont typeface="+mj-lt"/>
              <a:buAutoNum type="arabicPeriod"/>
            </a:pPr>
            <a:r>
              <a:rPr lang="en-US" sz="2000" dirty="0"/>
              <a:t>Does the RTO and RPO meet or exceed the desired SLA?</a:t>
            </a:r>
          </a:p>
          <a:p>
            <a:pPr marL="457200" indent="-457200">
              <a:buFont typeface="+mj-lt"/>
              <a:buAutoNum type="arabicPeriod"/>
            </a:pPr>
            <a:r>
              <a:rPr lang="en-US" sz="2000" dirty="0"/>
              <a:t>Has a RACI chart been constructed?</a:t>
            </a:r>
          </a:p>
        </p:txBody>
      </p:sp>
    </p:spTree>
    <p:extLst>
      <p:ext uri="{BB962C8B-B14F-4D97-AF65-F5344CB8AC3E}">
        <p14:creationId xmlns:p14="http://schemas.microsoft.com/office/powerpoint/2010/main" val="85051619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79727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2289858"/>
          </a:xfrm>
        </p:spPr>
        <p:txBody>
          <a:bodyPr/>
          <a:lstStyle/>
          <a:p>
            <a:pPr marL="0" indent="0">
              <a:buNone/>
            </a:pPr>
            <a:r>
              <a:rPr lang="en-US" sz="2400" dirty="0"/>
              <a:t>This challenge centers on monitoring the environment and the applications</a:t>
            </a:r>
          </a:p>
          <a:p>
            <a:pPr marL="0" indent="0">
              <a:buNone/>
            </a:pPr>
            <a:endParaRPr lang="en-US" sz="2400" dirty="0"/>
          </a:p>
          <a:p>
            <a:pPr marL="0" indent="0">
              <a:buNone/>
            </a:pPr>
            <a:r>
              <a:rPr lang="en-US" sz="2400" dirty="0"/>
              <a:t>Attendees will focus on determining what resources should be monitored and the type of data that will be collected.</a:t>
            </a:r>
          </a:p>
          <a:p>
            <a:pPr lvl="1"/>
            <a:r>
              <a:rPr lang="en-US" sz="1800" dirty="0"/>
              <a:t>Attendees will create a demo Grafana account and connect it with Azure Monitor</a:t>
            </a:r>
          </a:p>
          <a:p>
            <a:pPr lvl="1"/>
            <a:r>
              <a:rPr lang="en-US" sz="1800" dirty="0"/>
              <a:t>Grafana dashboards will be created and configured for IT, Security, and DevOps teams</a:t>
            </a:r>
          </a:p>
        </p:txBody>
      </p:sp>
    </p:spTree>
    <p:extLst>
      <p:ext uri="{BB962C8B-B14F-4D97-AF65-F5344CB8AC3E}">
        <p14:creationId xmlns:p14="http://schemas.microsoft.com/office/powerpoint/2010/main" val="108869068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046440"/>
          </a:xfrm>
        </p:spPr>
        <p:txBody>
          <a:bodyPr/>
          <a:lstStyle/>
          <a:p>
            <a:pPr marL="457200" indent="-457200">
              <a:buFont typeface="+mj-lt"/>
              <a:buAutoNum type="arabicPeriod"/>
            </a:pPr>
            <a:r>
              <a:rPr lang="en-US" sz="2000" dirty="0"/>
              <a:t>What dashboards were created and what data is being displayed?</a:t>
            </a:r>
          </a:p>
          <a:p>
            <a:pPr marL="457200" indent="-457200">
              <a:buFont typeface="+mj-lt"/>
              <a:buAutoNum type="arabicPeriod"/>
            </a:pPr>
            <a:r>
              <a:rPr lang="en-US" sz="2000" dirty="0"/>
              <a:t>Why are the dashboards created and configured as they are?</a:t>
            </a:r>
          </a:p>
          <a:p>
            <a:pPr marL="457200" indent="-457200">
              <a:buFont typeface="+mj-lt"/>
              <a:buAutoNum type="arabicPeriod"/>
            </a:pPr>
            <a:r>
              <a:rPr lang="en-US" sz="2000" dirty="0"/>
              <a:t>What solution(s) is/are possible for monitoring/querying on-premises resources?</a:t>
            </a:r>
          </a:p>
        </p:txBody>
      </p:sp>
    </p:spTree>
    <p:extLst>
      <p:ext uri="{BB962C8B-B14F-4D97-AF65-F5344CB8AC3E}">
        <p14:creationId xmlns:p14="http://schemas.microsoft.com/office/powerpoint/2010/main" val="20167602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00323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204439939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473395" cy="3877985"/>
          </a:xfrm>
        </p:spPr>
        <p:txBody>
          <a:bodyPr/>
          <a:lstStyle/>
          <a:p>
            <a:pPr marL="0" indent="0">
              <a:buNone/>
            </a:pPr>
            <a:r>
              <a:rPr lang="en-US" sz="2400" dirty="0"/>
              <a:t>This challenge will be the first challenge where changes can be implemented against the original environment</a:t>
            </a:r>
          </a:p>
          <a:p>
            <a:pPr marL="0" indent="0">
              <a:buNone/>
            </a:pPr>
            <a:endParaRPr lang="en-US" sz="2400" dirty="0"/>
          </a:p>
          <a:p>
            <a:pPr marL="0" indent="0">
              <a:buNone/>
            </a:pPr>
            <a:r>
              <a:rPr lang="en-US" sz="2400" dirty="0"/>
              <a:t>Attendees will revisit the inventory of the environment that they constructed in Challenge 1 and will implement improvements.</a:t>
            </a:r>
            <a:endParaRPr lang="en-US" sz="1800" dirty="0"/>
          </a:p>
          <a:p>
            <a:r>
              <a:rPr lang="en-US" sz="1800" dirty="0"/>
              <a:t>Changes will need to implemented against the </a:t>
            </a:r>
            <a:r>
              <a:rPr lang="en-US" sz="1800" i="1" dirty="0"/>
              <a:t>IaaS</a:t>
            </a:r>
            <a:r>
              <a:rPr lang="en-US" sz="1800" dirty="0"/>
              <a:t> environment.</a:t>
            </a:r>
          </a:p>
          <a:p>
            <a:r>
              <a:rPr lang="en-US" sz="1800" dirty="0"/>
              <a:t>Attendees cannot migrate applications to PaaS services yet. They must understand how to apply WAF to IaaS implementations.</a:t>
            </a:r>
          </a:p>
          <a:p>
            <a:r>
              <a:rPr lang="en-US" sz="1800" dirty="0"/>
              <a:t>Attendees should look at implementing improvements across all 5 pillars. There are multiple improvements within each pillar that can be made.</a:t>
            </a:r>
          </a:p>
          <a:p>
            <a:pPr marL="0" indent="0">
              <a:buNone/>
            </a:pPr>
            <a:endParaRPr lang="en-US" sz="1800" dirty="0"/>
          </a:p>
        </p:txBody>
      </p:sp>
    </p:spTree>
    <p:extLst>
      <p:ext uri="{BB962C8B-B14F-4D97-AF65-F5344CB8AC3E}">
        <p14:creationId xmlns:p14="http://schemas.microsoft.com/office/powerpoint/2010/main" val="25143087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785104"/>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are the benefits of using the </a:t>
            </a:r>
            <a:r>
              <a:rPr lang="en-US" sz="2000" i="1" dirty="0"/>
              <a:t>ACHIEVE</a:t>
            </a:r>
            <a:r>
              <a:rPr lang="en-US" sz="2000" dirty="0"/>
              <a:t> method when conducting a WAF assessment?</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p:txBody>
      </p:sp>
    </p:spTree>
    <p:extLst>
      <p:ext uri="{BB962C8B-B14F-4D97-AF65-F5344CB8AC3E}">
        <p14:creationId xmlns:p14="http://schemas.microsoft.com/office/powerpoint/2010/main" val="341625617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102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6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38248"/>
          </a:xfrm>
        </p:spPr>
        <p:txBody>
          <a:bodyPr/>
          <a:lstStyle/>
          <a:p>
            <a:pPr marL="0" indent="0">
              <a:buNone/>
            </a:pPr>
            <a:r>
              <a:rPr lang="en-US" sz="2400" dirty="0"/>
              <a:t>In this challenge, the attendees will now focus on modernizing the application and applying WAF to a PaaS implementation.</a:t>
            </a:r>
          </a:p>
          <a:p>
            <a:pPr marL="0" indent="0">
              <a:buNone/>
            </a:pPr>
            <a:endParaRPr lang="en-US" sz="2400" dirty="0"/>
          </a:p>
          <a:p>
            <a:pPr marL="0" indent="0">
              <a:buNone/>
            </a:pPr>
            <a:r>
              <a:rPr lang="en-US" sz="2400" dirty="0"/>
              <a:t>Attendees will need to improve the application and leverage PaaS, where possible.</a:t>
            </a:r>
          </a:p>
          <a:p>
            <a:pPr lvl="1"/>
            <a:r>
              <a:rPr lang="en-US" sz="1800" dirty="0"/>
              <a:t>Attendees will determine what workloads are able to be migrated to PaaS along with which services are best</a:t>
            </a:r>
          </a:p>
          <a:p>
            <a:pPr lvl="1"/>
            <a:r>
              <a:rPr lang="en-US" sz="1800" dirty="0"/>
              <a:t>Attendees will reconfigure Azure DevOps pipelines to deploy to PaaS services</a:t>
            </a:r>
          </a:p>
          <a:p>
            <a:pPr lvl="1"/>
            <a:r>
              <a:rPr lang="en-US" sz="1800" dirty="0"/>
              <a:t>Costs should be minimized while meeting customer performance requirements</a:t>
            </a:r>
          </a:p>
          <a:p>
            <a:pPr lvl="1"/>
            <a:r>
              <a:rPr lang="en-US" sz="1800" dirty="0"/>
              <a:t>Security protocols should be applied where available</a:t>
            </a:r>
          </a:p>
          <a:p>
            <a:pPr lvl="1"/>
            <a:r>
              <a:rPr lang="en-US" sz="1800" dirty="0"/>
              <a:t>Performance should be maintained, if not improved</a:t>
            </a:r>
          </a:p>
          <a:p>
            <a:pPr lvl="1"/>
            <a:r>
              <a:rPr lang="en-US" sz="1800" dirty="0"/>
              <a:t>All monitoring and alerting should be updated for the new environment</a:t>
            </a:r>
          </a:p>
          <a:p>
            <a:pPr marL="0" indent="0">
              <a:buNone/>
            </a:pPr>
            <a:endParaRPr lang="en-US" sz="2400" dirty="0"/>
          </a:p>
          <a:p>
            <a:pPr marL="0" indent="0">
              <a:buNone/>
            </a:pPr>
            <a:r>
              <a:rPr lang="en-US" sz="2400" dirty="0"/>
              <a:t>Attendees will need to ensure that all services remain operational during migrations.</a:t>
            </a:r>
            <a:endParaRPr lang="en-US" sz="1800" dirty="0"/>
          </a:p>
          <a:p>
            <a:pPr marL="0" indent="0">
              <a:buNone/>
            </a:pPr>
            <a:endParaRPr lang="en-US" sz="1800" dirty="0"/>
          </a:p>
        </p:txBody>
      </p:sp>
    </p:spTree>
    <p:extLst>
      <p:ext uri="{BB962C8B-B14F-4D97-AF65-F5344CB8AC3E}">
        <p14:creationId xmlns:p14="http://schemas.microsoft.com/office/powerpoint/2010/main" val="171461713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631763"/>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a:p>
            <a:pPr marL="457200" indent="-457200">
              <a:buFont typeface="+mj-lt"/>
              <a:buAutoNum type="arabicPeriod"/>
            </a:pPr>
            <a:r>
              <a:rPr lang="en-US" sz="2000" dirty="0"/>
              <a:t>Were changes implemented via Azure Bicep/ARM Templates only?</a:t>
            </a:r>
          </a:p>
          <a:p>
            <a:pPr marL="457200" indent="-457200">
              <a:buFont typeface="+mj-lt"/>
              <a:buAutoNum type="arabicPeriod"/>
            </a:pPr>
            <a:r>
              <a:rPr lang="en-US" sz="2000" dirty="0"/>
              <a:t>How is performance SLAs ensured in the new environment?</a:t>
            </a:r>
          </a:p>
          <a:p>
            <a:pPr marL="457200" indent="-457200">
              <a:buFont typeface="+mj-lt"/>
              <a:buAutoNum type="arabicPeriod"/>
            </a:pPr>
            <a:r>
              <a:rPr lang="en-US" sz="2000" dirty="0"/>
              <a:t>How has BCDR been configured? Is it enough? Any other considerations?</a:t>
            </a:r>
          </a:p>
          <a:p>
            <a:pPr marL="457200" indent="-457200">
              <a:buFont typeface="+mj-lt"/>
              <a:buAutoNum type="arabicPeriod"/>
            </a:pPr>
            <a:r>
              <a:rPr lang="en-US" sz="2000" dirty="0"/>
              <a:t>What service is being used for the background process?</a:t>
            </a:r>
          </a:p>
          <a:p>
            <a:pPr marL="457200" indent="-457200">
              <a:buFont typeface="+mj-lt"/>
              <a:buAutoNum type="arabicPeriod"/>
            </a:pPr>
            <a:r>
              <a:rPr lang="en-US" sz="2000" dirty="0"/>
              <a:t>What security measures have been implemented?</a:t>
            </a:r>
          </a:p>
          <a:p>
            <a:pPr marL="457200" indent="-457200">
              <a:buFont typeface="+mj-lt"/>
              <a:buAutoNum type="arabicPeriod"/>
            </a:pPr>
            <a:r>
              <a:rPr lang="en-US" sz="2000" dirty="0"/>
              <a:t>What changes were necessary for alerting and monitoring?</a:t>
            </a:r>
          </a:p>
        </p:txBody>
      </p:sp>
    </p:spTree>
    <p:extLst>
      <p:ext uri="{BB962C8B-B14F-4D97-AF65-F5344CB8AC3E}">
        <p14:creationId xmlns:p14="http://schemas.microsoft.com/office/powerpoint/2010/main" val="5210330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5057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7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12985030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2110913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86415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8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9012659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156974890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8661809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6099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9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37493953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09070046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dirty="0"/>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8592074" cy="926407"/>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dirty="0">
                <a:hlinkClick r:id="rId2"/>
              </a:rPr>
              <a:t>https://aka.ms/OHCoachMaterials/WellArchitected</a:t>
            </a:r>
            <a:endParaRPr lang="en-US" dirty="0"/>
          </a:p>
          <a:p>
            <a:endParaRPr lang="en-US" dirty="0"/>
          </a:p>
        </p:txBody>
      </p:sp>
    </p:spTree>
    <p:extLst>
      <p:ext uri="{BB962C8B-B14F-4D97-AF65-F5344CB8AC3E}">
        <p14:creationId xmlns:p14="http://schemas.microsoft.com/office/powerpoint/2010/main" val="294487728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5661ce-a921-4ef4-be83-dd19f3c4cc86" xsi:nil="true"/>
    <MaterialType xmlns="675661ce-a921-4ef4-be83-dd19f3c4cc86">
      <Value>Presentation Ready Deck</Value>
    </MaterialType>
    <Description xmlns="675661ce-a921-4ef4-be83-dd19f3c4cc86" xsi:nil="true"/>
    <Tag xmlns="675661ce-a921-4ef4-be83-dd19f3c4cc86">
      <Value>PM</Value>
      <Value>Lead Coach</Value>
      <Value>Coach</Value>
    </Tag>
    <OHOrder xmlns="675661ce-a921-4ef4-be83-dd19f3c4cc86" xsi:nil="true"/>
    <Internal_x0020_MSFT xmlns="675661ce-a921-4ef4-be83-dd19f3c4cc86" xsi:nil="true"/>
    <OrderNo_x002e_ xmlns="675661ce-a921-4ef4-be83-dd19f3c4cc86" xsi:nil="true"/>
    <Sequence_x0020_of_x0020_Material xmlns="675661ce-a921-4ef4-be83-dd19f3c4cc86">4. Day of Event</Sequence_x0020_of_x0020_Material>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97F92E3-E181-4519-BE22-56B61AA22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3.xml><?xml version="1.0" encoding="utf-8"?>
<ds:datastoreItem xmlns:ds="http://schemas.openxmlformats.org/officeDocument/2006/customXml" ds:itemID="{0A9086BA-F6B1-41F0-8458-5D968EBBF04E}">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343a8c8-d2d9-429e-8dd3-28f02b2ba4f5"/>
    <ds:schemaRef ds:uri="http://purl.org/dc/elements/1.1/"/>
    <ds:schemaRef ds:uri="http://schemas.microsoft.com/office/2006/metadata/properties"/>
    <ds:schemaRef ds:uri="675661ce-a921-4ef4-be83-dd19f3c4cc86"/>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19904</TotalTime>
  <Words>7319</Words>
  <Application>Microsoft Macintosh PowerPoint</Application>
  <PresentationFormat>Widescreen</PresentationFormat>
  <Paragraphs>670</Paragraphs>
  <Slides>95</Slides>
  <Notes>12</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95</vt:i4>
      </vt:variant>
    </vt:vector>
  </HeadingPairs>
  <TitlesOfParts>
    <vt:vector size="107" baseType="lpstr">
      <vt:lpstr>Arial</vt:lpstr>
      <vt:lpstr>Calibri</vt:lpstr>
      <vt:lpstr>Consolas</vt:lpstr>
      <vt:lpstr>Lucida Console</vt:lpstr>
      <vt:lpstr>Menlo</vt:lpstr>
      <vt:lpstr>Segoe UI</vt:lpstr>
      <vt:lpstr>Segoe UI Light</vt:lpstr>
      <vt:lpstr>Segoe UI Semibold</vt:lpstr>
      <vt:lpstr>Segoe UI Semilight</vt:lpstr>
      <vt:lpstr>Wingdings</vt:lpstr>
      <vt:lpstr>1_System Center</vt:lpstr>
      <vt:lpstr>Black Template</vt:lpstr>
      <vt:lpstr>PowerPoint Presentation</vt:lpstr>
      <vt:lpstr>Microsoft Azure Well-Architected Framework</vt:lpstr>
      <vt:lpstr>Microsoft Azure Well-Architected Framework</vt:lpstr>
      <vt:lpstr>Microsoft Azure Well-Architected Framework Success Factors</vt:lpstr>
      <vt:lpstr>Shared understanding</vt:lpstr>
      <vt:lpstr>Success Tips</vt:lpstr>
      <vt:lpstr>ACHIEVE method</vt:lpstr>
      <vt:lpstr>PowerPoint Presentation</vt:lpstr>
      <vt:lpstr>Architecture - Infrastructure</vt:lpstr>
      <vt:lpstr>Architecture – Application</vt:lpstr>
      <vt:lpstr>Challenge 1 Assess the environment</vt:lpstr>
      <vt:lpstr>Challenge 1 overview</vt:lpstr>
      <vt:lpstr>Challenge 1 objectives</vt:lpstr>
      <vt:lpstr>Challenge 1 success tips</vt:lpstr>
      <vt:lpstr>Challenge 1 success tips</vt:lpstr>
      <vt:lpstr>Challenge 2 Operationalize automated deployments</vt:lpstr>
      <vt:lpstr>Challenge 2 overview</vt:lpstr>
      <vt:lpstr>Challenge 2 objectives</vt:lpstr>
      <vt:lpstr>Challenge 2 success tips</vt:lpstr>
      <vt:lpstr>Challenge 2 tech tips</vt:lpstr>
      <vt:lpstr>Challenge 3 Planning for failure</vt:lpstr>
      <vt:lpstr>Challenge 3 overview</vt:lpstr>
      <vt:lpstr>Challenge 3 objectives</vt:lpstr>
      <vt:lpstr>Challenge 3 success tips</vt:lpstr>
      <vt:lpstr>Challenge 3 success tips</vt:lpstr>
      <vt:lpstr>Challenge 4 Visualizing Operations</vt:lpstr>
      <vt:lpstr>Challenge 4 overview</vt:lpstr>
      <vt:lpstr>Challenge 4 objectives</vt:lpstr>
      <vt:lpstr>Challenge 4 success tips</vt:lpstr>
      <vt:lpstr>Challenge 5 Improve the environment</vt:lpstr>
      <vt:lpstr>Challenge 5 overview</vt:lpstr>
      <vt:lpstr>Challenge 5 objectives</vt:lpstr>
      <vt:lpstr>Challenge 5 success tips</vt:lpstr>
      <vt:lpstr>Challenge 6 Leveraging PaaS services</vt:lpstr>
      <vt:lpstr>Challenge 6 overview</vt:lpstr>
      <vt:lpstr>Challenge 6 objectives</vt:lpstr>
      <vt:lpstr>Challenge 6 success tips</vt:lpstr>
      <vt:lpstr>Challenge 6 success tips</vt:lpstr>
      <vt:lpstr>Challenge 7 Optimizing the API</vt:lpstr>
      <vt:lpstr>Challenge 7 overview</vt:lpstr>
      <vt:lpstr>Challenge 7 objectives</vt:lpstr>
      <vt:lpstr>Challenge 7 success tips</vt:lpstr>
      <vt:lpstr>Challenge 8 Tightening database security</vt:lpstr>
      <vt:lpstr>Challenge 8 overview</vt:lpstr>
      <vt:lpstr>Challenge 8 objectives</vt:lpstr>
      <vt:lpstr>Challenge 8 success tips</vt:lpstr>
      <vt:lpstr>Challenge 9 Capturing correlation data</vt:lpstr>
      <vt:lpstr>Challenge 9 overview</vt:lpstr>
      <vt:lpstr>Challenge 9 objectives</vt:lpstr>
      <vt:lpstr>Challenge 9 success tips</vt:lpstr>
      <vt:lpstr>Feedback</vt:lpstr>
      <vt:lpstr>Let’s get started!</vt:lpstr>
      <vt:lpstr>Microsoft Azure Well-Architected Framework</vt:lpstr>
      <vt:lpstr>PowerPoint Presentation</vt:lpstr>
      <vt:lpstr>Architecture - Infrastructure</vt:lpstr>
      <vt:lpstr>Architecture – Application</vt:lpstr>
      <vt:lpstr>Challenge timing guidance</vt:lpstr>
      <vt:lpstr>Success Matrix</vt:lpstr>
      <vt:lpstr>Challenge timing and common strategies to accelerate</vt:lpstr>
      <vt:lpstr>For each challenge</vt:lpstr>
      <vt:lpstr>Environment stability</vt:lpstr>
      <vt:lpstr>Challenge 0 MVP</vt:lpstr>
      <vt:lpstr>Challenge 0 MVP</vt:lpstr>
      <vt:lpstr>Challenge 1 Assess the environment</vt:lpstr>
      <vt:lpstr>Challenge 1 MVP</vt:lpstr>
      <vt:lpstr>Challenge 1 success criteria</vt:lpstr>
      <vt:lpstr>Challenge 1 responses</vt:lpstr>
      <vt:lpstr>Challenge 1 responses</vt:lpstr>
      <vt:lpstr>Challenge 2 Operationalize automated deployments</vt:lpstr>
      <vt:lpstr>Challenge 2 MVP</vt:lpstr>
      <vt:lpstr>Challenge 2 MVP</vt:lpstr>
      <vt:lpstr>Challenge 2 responses</vt:lpstr>
      <vt:lpstr>Challenge 3 Planning for failure</vt:lpstr>
      <vt:lpstr>Challenge 3 MVP</vt:lpstr>
      <vt:lpstr>Challenge 3 responses</vt:lpstr>
      <vt:lpstr>Challenge 4 Visualizing Operations</vt:lpstr>
      <vt:lpstr>Challenge 4 MVP</vt:lpstr>
      <vt:lpstr>Challenge 4 responses</vt:lpstr>
      <vt:lpstr>Challenge 5 Improve the environment</vt:lpstr>
      <vt:lpstr>Challenge 5 MVP</vt:lpstr>
      <vt:lpstr>Challenge 5 responses</vt:lpstr>
      <vt:lpstr>Challenge 6 Leveraging PaaS services</vt:lpstr>
      <vt:lpstr>Challenge 6 MVP</vt:lpstr>
      <vt:lpstr>Challenge 6 responses</vt:lpstr>
      <vt:lpstr>Challenge 7 Optimizing the API</vt:lpstr>
      <vt:lpstr>Challenge 7 MVP</vt:lpstr>
      <vt:lpstr>Challenge 7 responses</vt:lpstr>
      <vt:lpstr>Challenge 8 Tightening database security</vt:lpstr>
      <vt:lpstr>Challenge 8 MVP</vt:lpstr>
      <vt:lpstr>Challenge 8 responses</vt:lpstr>
      <vt:lpstr>Challenge 9 Capturing correlation data</vt:lpstr>
      <vt:lpstr>Challenge 9 MVP</vt:lpstr>
      <vt:lpstr>Challenge 9 responses</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Gorringe</dc:creator>
  <cp:lastModifiedBy>Joshua Davis</cp:lastModifiedBy>
  <cp:revision>67</cp:revision>
  <dcterms:created xsi:type="dcterms:W3CDTF">2019-08-27T17:49:26Z</dcterms:created>
  <dcterms:modified xsi:type="dcterms:W3CDTF">2021-10-02T20:42:19Z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ies>
</file>